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173" r:id="rId1"/>
  </p:sldMasterIdLst>
  <p:notesMasterIdLst>
    <p:notesMasterId r:id="rId37"/>
  </p:notesMasterIdLst>
  <p:sldIdLst>
    <p:sldId id="257" r:id="rId2"/>
    <p:sldId id="258" r:id="rId3"/>
    <p:sldId id="268" r:id="rId4"/>
    <p:sldId id="269" r:id="rId5"/>
    <p:sldId id="270" r:id="rId6"/>
    <p:sldId id="271" r:id="rId7"/>
    <p:sldId id="259" r:id="rId8"/>
    <p:sldId id="260" r:id="rId9"/>
    <p:sldId id="261" r:id="rId10"/>
    <p:sldId id="282" r:id="rId11"/>
    <p:sldId id="283" r:id="rId12"/>
    <p:sldId id="267" r:id="rId13"/>
    <p:sldId id="266" r:id="rId14"/>
    <p:sldId id="265" r:id="rId15"/>
    <p:sldId id="264" r:id="rId16"/>
    <p:sldId id="287" r:id="rId17"/>
    <p:sldId id="263" r:id="rId18"/>
    <p:sldId id="274" r:id="rId19"/>
    <p:sldId id="273" r:id="rId20"/>
    <p:sldId id="289" r:id="rId21"/>
    <p:sldId id="290" r:id="rId22"/>
    <p:sldId id="285" r:id="rId23"/>
    <p:sldId id="286" r:id="rId24"/>
    <p:sldId id="292" r:id="rId25"/>
    <p:sldId id="291" r:id="rId26"/>
    <p:sldId id="293" r:id="rId27"/>
    <p:sldId id="275" r:id="rId28"/>
    <p:sldId id="276" r:id="rId29"/>
    <p:sldId id="277" r:id="rId30"/>
    <p:sldId id="278" r:id="rId31"/>
    <p:sldId id="279" r:id="rId32"/>
    <p:sldId id="280" r:id="rId33"/>
    <p:sldId id="281" r:id="rId34"/>
    <p:sldId id="294" r:id="rId35"/>
    <p:sldId id="28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0" d="100"/>
          <a:sy n="90" d="100"/>
        </p:scale>
        <p:origin x="-8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C6A45-1503-544D-8C23-E9897D97A8FE}" type="datetimeFigureOut">
              <a:rPr lang="en-US" smtClean="0"/>
              <a:pPr/>
              <a:t>1/31/16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019A0-58CF-AE4B-B44F-53CCE6022C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6494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E019A0-58CF-AE4B-B44F-53CCE6022C49}"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385FF83-448B-0043-9F9C-55259B5F6097}" type="datetimeFigureOut">
              <a:rPr lang="en-US" smtClean="0"/>
              <a:pPr/>
              <a:t>1/31/16</a:t>
            </a:fld>
            <a:endParaRPr lang="en-US"/>
          </a:p>
        </p:txBody>
      </p:sp>
      <p:sp>
        <p:nvSpPr>
          <p:cNvPr id="16" name="Slide Number Placeholder 15"/>
          <p:cNvSpPr>
            <a:spLocks noGrp="1"/>
          </p:cNvSpPr>
          <p:nvPr>
            <p:ph type="sldNum" sz="quarter" idx="11"/>
          </p:nvPr>
        </p:nvSpPr>
        <p:spPr/>
        <p:txBody>
          <a:bodyPr/>
          <a:lstStyle/>
          <a:p>
            <a:fld id="{D739C4FB-7D33-419B-8833-D1372BFD11C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5FF83-448B-0043-9F9C-55259B5F6097}" type="datetimeFigureOut">
              <a:rPr lang="en-US" smtClean="0"/>
              <a:pPr/>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B3FF9-EFB1-CB42-955A-4E609F90C3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5FF83-448B-0043-9F9C-55259B5F6097}" type="datetimeFigureOut">
              <a:rPr lang="en-US" smtClean="0"/>
              <a:pPr/>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B3FF9-EFB1-CB42-955A-4E609F90C3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385FF83-448B-0043-9F9C-55259B5F6097}" type="datetimeFigureOut">
              <a:rPr lang="en-US" smtClean="0"/>
              <a:pPr/>
              <a:t>1/31/16</a:t>
            </a:fld>
            <a:endParaRPr lang="en-US"/>
          </a:p>
        </p:txBody>
      </p:sp>
      <p:sp>
        <p:nvSpPr>
          <p:cNvPr id="15" name="Slide Number Placeholder 14"/>
          <p:cNvSpPr>
            <a:spLocks noGrp="1"/>
          </p:cNvSpPr>
          <p:nvPr>
            <p:ph type="sldNum" sz="quarter" idx="15"/>
          </p:nvPr>
        </p:nvSpPr>
        <p:spPr/>
        <p:txBody>
          <a:bodyPr/>
          <a:lstStyle>
            <a:lvl1pPr algn="ctr">
              <a:defRPr/>
            </a:lvl1pPr>
          </a:lstStyle>
          <a:p>
            <a:fld id="{916B3FF9-EFB1-CB42-955A-4E609F90C3B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85FF83-448B-0043-9F9C-55259B5F6097}" type="datetimeFigureOut">
              <a:rPr lang="en-US" smtClean="0"/>
              <a:pPr/>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85FF83-448B-0043-9F9C-55259B5F6097}" type="datetimeFigureOut">
              <a:rPr lang="en-US" smtClean="0"/>
              <a:pPr/>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B3FF9-EFB1-CB42-955A-4E609F90C3B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16B3FF9-EFB1-CB42-955A-4E609F90C3B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385FF83-448B-0043-9F9C-55259B5F6097}" type="datetimeFigureOut">
              <a:rPr lang="en-US" smtClean="0"/>
              <a:pPr/>
              <a:t>1/31/16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85FF83-448B-0043-9F9C-55259B5F6097}" type="datetimeFigureOut">
              <a:rPr lang="en-US" smtClean="0"/>
              <a:pPr/>
              <a:t>1/31/16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B3FF9-EFB1-CB42-955A-4E609F90C3B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5FF83-448B-0043-9F9C-55259B5F6097}" type="datetimeFigureOut">
              <a:rPr lang="en-US" smtClean="0"/>
              <a:pPr/>
              <a:t>1/31/16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B3FF9-EFB1-CB42-955A-4E609F90C3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385FF83-448B-0043-9F9C-55259B5F6097}" type="datetimeFigureOut">
              <a:rPr lang="en-US" smtClean="0"/>
              <a:pPr/>
              <a:t>1/31/16</a:t>
            </a:fld>
            <a:endParaRPr lang="en-US"/>
          </a:p>
        </p:txBody>
      </p:sp>
      <p:sp>
        <p:nvSpPr>
          <p:cNvPr id="9" name="Slide Number Placeholder 8"/>
          <p:cNvSpPr>
            <a:spLocks noGrp="1"/>
          </p:cNvSpPr>
          <p:nvPr>
            <p:ph type="sldNum" sz="quarter" idx="15"/>
          </p:nvPr>
        </p:nvSpPr>
        <p:spPr/>
        <p:txBody>
          <a:bodyPr/>
          <a:lstStyle/>
          <a:p>
            <a:fld id="{916B3FF9-EFB1-CB42-955A-4E609F90C3B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385FF83-448B-0043-9F9C-55259B5F6097}" type="datetimeFigureOut">
              <a:rPr lang="en-US" smtClean="0"/>
              <a:pPr/>
              <a:t>1/31/16</a:t>
            </a:fld>
            <a:endParaRPr lang="en-US"/>
          </a:p>
        </p:txBody>
      </p:sp>
      <p:sp>
        <p:nvSpPr>
          <p:cNvPr id="9" name="Slide Number Placeholder 8"/>
          <p:cNvSpPr>
            <a:spLocks noGrp="1"/>
          </p:cNvSpPr>
          <p:nvPr>
            <p:ph type="sldNum" sz="quarter" idx="11"/>
          </p:nvPr>
        </p:nvSpPr>
        <p:spPr/>
        <p:txBody>
          <a:bodyPr/>
          <a:lstStyle/>
          <a:p>
            <a:fld id="{916B3FF9-EFB1-CB42-955A-4E609F90C3B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385FF83-448B-0043-9F9C-55259B5F6097}" type="datetimeFigureOut">
              <a:rPr lang="en-US" smtClean="0"/>
              <a:pPr/>
              <a:t>1/31/16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16B3FF9-EFB1-CB42-955A-4E609F90C3B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ornmatters.com/2008/07/transposition-tricks-bass-clef/" TargetMode="External"/><Relationship Id="rId3"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hyperlink" Target="http://www.angelakwinter.com" TargetMode="External"/><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4.xml"/><Relationship Id="rId2" Type="http://schemas.openxmlformats.org/officeDocument/2006/relationships/hyperlink" Target="http://www.etiennestoup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H="1">
            <a:off x="7836521" y="4679232"/>
            <a:ext cx="133672" cy="397364"/>
          </a:xfrm>
        </p:spPr>
        <p:txBody>
          <a:bodyPr>
            <a:normAutofit fontScale="92500" lnSpcReduction="20000"/>
          </a:bodyPr>
          <a:lstStyle/>
          <a:p>
            <a:endParaRPr lang="en-US" dirty="0"/>
          </a:p>
        </p:txBody>
      </p:sp>
      <p:sp>
        <p:nvSpPr>
          <p:cNvPr id="3" name="Title 2"/>
          <p:cNvSpPr>
            <a:spLocks noGrp="1"/>
          </p:cNvSpPr>
          <p:nvPr>
            <p:ph type="title"/>
          </p:nvPr>
        </p:nvSpPr>
        <p:spPr>
          <a:xfrm>
            <a:off x="233926" y="651750"/>
            <a:ext cx="3827239" cy="4623677"/>
          </a:xfrm>
        </p:spPr>
        <p:txBody>
          <a:bodyPr>
            <a:noAutofit/>
          </a:bodyPr>
          <a:lstStyle/>
          <a:p>
            <a:pPr algn="ctr"/>
            <a:r>
              <a:rPr lang="en-US" sz="4800" dirty="0"/>
              <a:t>Too Close for Comfort? </a:t>
            </a:r>
            <a:r>
              <a:rPr lang="en-US" sz="4800" dirty="0" smtClean="0"/>
              <a:t/>
            </a:r>
            <a:br>
              <a:rPr lang="en-US" sz="4800" dirty="0" smtClean="0"/>
            </a:br>
            <a:r>
              <a:rPr lang="en-US" sz="4800" dirty="0" smtClean="0"/>
              <a:t>Starting </a:t>
            </a:r>
            <a:r>
              <a:rPr lang="en-US" sz="4800" dirty="0"/>
              <a:t>Beginning Trumpets and Horn</a:t>
            </a:r>
          </a:p>
        </p:txBody>
      </p:sp>
      <p:sp>
        <p:nvSpPr>
          <p:cNvPr id="4" name="TextBox 3"/>
          <p:cNvSpPr txBox="1"/>
          <p:nvPr/>
        </p:nvSpPr>
        <p:spPr>
          <a:xfrm>
            <a:off x="785324" y="5709926"/>
            <a:ext cx="7051197" cy="646331"/>
          </a:xfrm>
          <a:prstGeom prst="rect">
            <a:avLst/>
          </a:prstGeom>
          <a:noFill/>
        </p:spPr>
        <p:txBody>
          <a:bodyPr wrap="square" rtlCol="0">
            <a:spAutoFit/>
          </a:bodyPr>
          <a:lstStyle/>
          <a:p>
            <a:r>
              <a:rPr lang="en-US" dirty="0" smtClean="0">
                <a:solidFill>
                  <a:schemeClr val="tx2">
                    <a:lumMod val="50000"/>
                  </a:schemeClr>
                </a:solidFill>
              </a:rPr>
              <a:t>Presented by </a:t>
            </a:r>
          </a:p>
          <a:p>
            <a:r>
              <a:rPr lang="en-US" dirty="0" smtClean="0">
                <a:solidFill>
                  <a:schemeClr val="tx2">
                    <a:lumMod val="50000"/>
                  </a:schemeClr>
                </a:solidFill>
              </a:rPr>
              <a:t>Dr. Etienne </a:t>
            </a:r>
            <a:r>
              <a:rPr lang="en-US" dirty="0" err="1" smtClean="0">
                <a:solidFill>
                  <a:schemeClr val="tx2">
                    <a:lumMod val="50000"/>
                  </a:schemeClr>
                </a:solidFill>
              </a:rPr>
              <a:t>Stoupy</a:t>
            </a:r>
            <a:r>
              <a:rPr lang="en-US" dirty="0" smtClean="0">
                <a:solidFill>
                  <a:schemeClr val="tx2">
                    <a:lumMod val="50000"/>
                  </a:schemeClr>
                </a:solidFill>
              </a:rPr>
              <a:t> and Dr. Angela K. Winter</a:t>
            </a:r>
            <a:endParaRPr lang="en-US" dirty="0">
              <a:solidFill>
                <a:schemeClr val="tx2">
                  <a:lumMod val="50000"/>
                </a:schemeClr>
              </a:solidFill>
            </a:endParaRPr>
          </a:p>
        </p:txBody>
      </p:sp>
      <p:pic>
        <p:nvPicPr>
          <p:cNvPr id="5" name="Picture 4" descr="imgres-4.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61165" y="416877"/>
            <a:ext cx="4731878" cy="52650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80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lose to 50/50 between upper and bottom lip.</a:t>
            </a:r>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Mouthpiece Placement: Trumpet</a:t>
            </a:r>
            <a:endParaRPr lang="en-US" dirty="0"/>
          </a:p>
        </p:txBody>
      </p:sp>
      <p:pic>
        <p:nvPicPr>
          <p:cNvPr id="7" name="Picture 6"/>
          <p:cNvPicPr>
            <a:picLocks noChangeAspect="1"/>
          </p:cNvPicPr>
          <p:nvPr/>
        </p:nvPicPr>
        <p:blipFill>
          <a:blip r:embed="rId2"/>
          <a:stretch>
            <a:fillRect/>
          </a:stretch>
        </p:blipFill>
        <p:spPr>
          <a:xfrm>
            <a:off x="2539734" y="2716581"/>
            <a:ext cx="4267430" cy="2921844"/>
          </a:xfrm>
          <a:prstGeom prst="rect">
            <a:avLst/>
          </a:prstGeom>
        </p:spPr>
      </p:pic>
      <p:sp>
        <p:nvSpPr>
          <p:cNvPr id="8" name="TextBox 7"/>
          <p:cNvSpPr txBox="1"/>
          <p:nvPr/>
        </p:nvSpPr>
        <p:spPr>
          <a:xfrm>
            <a:off x="4002003" y="5911334"/>
            <a:ext cx="1454244" cy="369332"/>
          </a:xfrm>
          <a:prstGeom prst="rect">
            <a:avLst/>
          </a:prstGeom>
          <a:noFill/>
        </p:spPr>
        <p:txBody>
          <a:bodyPr wrap="none" rtlCol="0">
            <a:spAutoFit/>
          </a:bodyPr>
          <a:lstStyle/>
          <a:p>
            <a:r>
              <a:rPr lang="en-US" dirty="0" smtClean="0"/>
              <a:t>Bud </a:t>
            </a:r>
            <a:r>
              <a:rPr lang="en-US" dirty="0" err="1" smtClean="0"/>
              <a:t>Herseth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304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r>
              <a:rPr lang="en-US" dirty="0" smtClean="0">
                <a:solidFill>
                  <a:srgbClr val="FEFAC9"/>
                </a:solidFill>
              </a:rPr>
              <a:t>Bud </a:t>
            </a:r>
            <a:r>
              <a:rPr lang="en-US" dirty="0" err="1" smtClean="0">
                <a:solidFill>
                  <a:srgbClr val="FEFAC9"/>
                </a:solidFill>
              </a:rPr>
              <a:t>Herseth</a:t>
            </a:r>
            <a:r>
              <a:rPr lang="en-US" dirty="0" smtClean="0">
                <a:solidFill>
                  <a:srgbClr val="FEFAC9"/>
                </a:solidFill>
              </a:rPr>
              <a:t>: “Practice on the mouthpiece every day before your </a:t>
            </a:r>
            <a:r>
              <a:rPr lang="en-US" dirty="0" smtClean="0">
                <a:solidFill>
                  <a:schemeClr val="tx2"/>
                </a:solidFill>
              </a:rPr>
              <a:t>regular session. Walk around and play anything musical (no drills) from excerpts to pop tunes. Concentrate on being very musical and these pieces, and most important, on a very LARGE SOUND on the mouthpiece”  Posted to TPIN by Steven </a:t>
            </a:r>
            <a:r>
              <a:rPr lang="en-US" dirty="0" err="1" smtClean="0">
                <a:solidFill>
                  <a:schemeClr val="tx2"/>
                </a:solidFill>
              </a:rPr>
              <a:t>Fenick</a:t>
            </a:r>
            <a:r>
              <a:rPr lang="en-US" dirty="0" smtClean="0">
                <a:solidFill>
                  <a:schemeClr val="tx2"/>
                </a:solidFill>
              </a:rPr>
              <a:t>, August 1999.</a:t>
            </a:r>
          </a:p>
          <a:p>
            <a:r>
              <a:rPr lang="en-US" dirty="0" smtClean="0">
                <a:solidFill>
                  <a:schemeClr val="tx2"/>
                </a:solidFill>
              </a:rPr>
              <a:t>Keith Johnson: “Playing the mouthpiece by itself is an efficient, highly productive means of practice, particularly when specific problems are evident.” The Art of Trumpet Playing by Keith Johnson third edition 2001.</a:t>
            </a:r>
          </a:p>
          <a:p>
            <a:pPr>
              <a:buNone/>
            </a:pPr>
            <a:endParaRPr lang="en-US" dirty="0" smtClean="0">
              <a:solidFill>
                <a:schemeClr val="accent3"/>
              </a:solidFill>
            </a:endParaRP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Mouthpiece playing for trumpet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Two-thirds top lip, One-third bottom lip.</a:t>
            </a:r>
          </a:p>
          <a:p>
            <a:pPr lvl="1"/>
            <a:r>
              <a:rPr lang="en-US" dirty="0" smtClean="0"/>
              <a:t>TONE</a:t>
            </a:r>
          </a:p>
          <a:p>
            <a:pPr lvl="1"/>
            <a:r>
              <a:rPr lang="en-US" dirty="0" smtClean="0"/>
              <a:t>FLEXIBILITY</a:t>
            </a:r>
          </a:p>
          <a:p>
            <a:pPr lvl="1"/>
            <a:r>
              <a:rPr lang="en-US" dirty="0" smtClean="0"/>
              <a:t>RANGE</a:t>
            </a:r>
            <a:endParaRPr lang="en-US" dirty="0"/>
          </a:p>
        </p:txBody>
      </p:sp>
      <p:sp>
        <p:nvSpPr>
          <p:cNvPr id="3" name="Title 2"/>
          <p:cNvSpPr>
            <a:spLocks noGrp="1"/>
          </p:cNvSpPr>
          <p:nvPr>
            <p:ph type="title"/>
          </p:nvPr>
        </p:nvSpPr>
        <p:spPr/>
        <p:txBody>
          <a:bodyPr/>
          <a:lstStyle/>
          <a:p>
            <a:r>
              <a:rPr lang="en-US" dirty="0" smtClean="0"/>
              <a:t>Mouthpiece Placement: Horn</a:t>
            </a:r>
            <a:endParaRPr lang="en-US" dirty="0"/>
          </a:p>
        </p:txBody>
      </p:sp>
      <p:pic>
        <p:nvPicPr>
          <p:cNvPr id="6" name="Picture 5"/>
          <p:cNvPicPr>
            <a:picLocks noChangeAspect="1"/>
          </p:cNvPicPr>
          <p:nvPr/>
        </p:nvPicPr>
        <p:blipFill>
          <a:blip r:embed="rId2"/>
          <a:stretch>
            <a:fillRect/>
          </a:stretch>
        </p:blipFill>
        <p:spPr>
          <a:xfrm>
            <a:off x="3626306" y="2824846"/>
            <a:ext cx="4049683" cy="3320010"/>
          </a:xfrm>
          <a:prstGeom prst="rect">
            <a:avLst/>
          </a:prstGeom>
        </p:spPr>
      </p:pic>
      <p:sp>
        <p:nvSpPr>
          <p:cNvPr id="7" name="TextBox 6"/>
          <p:cNvSpPr txBox="1"/>
          <p:nvPr/>
        </p:nvSpPr>
        <p:spPr>
          <a:xfrm>
            <a:off x="4785989" y="6096000"/>
            <a:ext cx="2585975" cy="369332"/>
          </a:xfrm>
          <a:prstGeom prst="rect">
            <a:avLst/>
          </a:prstGeom>
          <a:noFill/>
        </p:spPr>
        <p:txBody>
          <a:bodyPr wrap="square" rtlCol="0">
            <a:spAutoFit/>
          </a:bodyPr>
          <a:lstStyle/>
          <a:p>
            <a:r>
              <a:rPr lang="en-US" dirty="0" smtClean="0"/>
              <a:t>Philip </a:t>
            </a:r>
            <a:r>
              <a:rPr lang="en-US" dirty="0" err="1" smtClean="0"/>
              <a:t>Farkas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371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936001"/>
          </a:xfrm>
        </p:spPr>
        <p:txBody>
          <a:bodyPr>
            <a:normAutofit lnSpcReduction="10000"/>
          </a:bodyPr>
          <a:lstStyle/>
          <a:p>
            <a:r>
              <a:rPr lang="en-US" dirty="0" smtClean="0"/>
              <a:t>Philip </a:t>
            </a:r>
            <a:r>
              <a:rPr lang="en-US" dirty="0" err="1" smtClean="0"/>
              <a:t>Farkas</a:t>
            </a:r>
            <a:r>
              <a:rPr lang="en-US" dirty="0" smtClean="0"/>
              <a:t>, </a:t>
            </a:r>
            <a:r>
              <a:rPr lang="en-US" i="1" dirty="0" smtClean="0"/>
              <a:t>The Art of Brass Playing, </a:t>
            </a:r>
            <a:r>
              <a:rPr lang="en-US" dirty="0" smtClean="0"/>
              <a:t>Rochester, NY: Wind Music, Inc., 1962, p. 32-33.</a:t>
            </a:r>
          </a:p>
          <a:p>
            <a:pPr marL="365760" lvl="1" indent="0">
              <a:buNone/>
            </a:pPr>
            <a:endParaRPr lang="en-US" dirty="0" smtClean="0"/>
          </a:p>
          <a:p>
            <a:pPr lvl="1"/>
            <a:r>
              <a:rPr lang="en-US" dirty="0" smtClean="0"/>
              <a:t>“Of all the brass instrument embouchures, the horn player’s is probably the softest, most relaxed and most puckered. This tends to emphasize the heavy, fleshy mound in the center of the upper lip… [It] is logical for the horn player to place the mouthpiece above it rather than try to perch the rim precariously upon it. The thicker condition of the upper lip, when it is the dominating lip in the mouthpiece, seems to give the tone a more mellow, less strident quality. And, of course, this velvety quality is much to be desired in the horn tone.” </a:t>
            </a:r>
            <a:endParaRPr lang="en-US" dirty="0"/>
          </a:p>
        </p:txBody>
      </p:sp>
      <p:sp>
        <p:nvSpPr>
          <p:cNvPr id="3" name="Title 2"/>
          <p:cNvSpPr>
            <a:spLocks noGrp="1"/>
          </p:cNvSpPr>
          <p:nvPr>
            <p:ph type="title"/>
          </p:nvPr>
        </p:nvSpPr>
        <p:spPr>
          <a:xfrm>
            <a:off x="457200" y="572125"/>
            <a:ext cx="8229600" cy="951874"/>
          </a:xfrm>
        </p:spPr>
        <p:txBody>
          <a:bodyPr>
            <a:normAutofit fontScale="90000"/>
          </a:bodyPr>
          <a:lstStyle/>
          <a:p>
            <a:r>
              <a:rPr lang="en-US" dirty="0"/>
              <a:t>Mouthpiece Placement: </a:t>
            </a:r>
            <a:r>
              <a:rPr lang="en-US" dirty="0" smtClean="0"/>
              <a:t>Horn</a:t>
            </a:r>
            <a:br>
              <a:rPr lang="en-US" dirty="0" smtClean="0"/>
            </a:br>
            <a:r>
              <a:rPr lang="en-US" dirty="0" smtClean="0"/>
              <a:t>			    TONE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459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366" y="1982108"/>
            <a:ext cx="6283757" cy="4113891"/>
          </a:xfrm>
        </p:spPr>
        <p:txBody>
          <a:bodyPr/>
          <a:lstStyle/>
          <a:p>
            <a:r>
              <a:rPr lang="en-US" dirty="0" smtClean="0"/>
              <a:t>Wendell Rider, </a:t>
            </a:r>
            <a:r>
              <a:rPr lang="en-US" i="1" dirty="0" smtClean="0"/>
              <a:t>Real World Horn Playing, </a:t>
            </a:r>
            <a:r>
              <a:rPr lang="en-US" dirty="0" smtClean="0"/>
              <a:t>San Jose, CA: Wendell Rider Publications, 2006, p. 16.</a:t>
            </a:r>
          </a:p>
          <a:p>
            <a:endParaRPr lang="en-US" dirty="0" smtClean="0"/>
          </a:p>
          <a:p>
            <a:pPr lvl="1"/>
            <a:r>
              <a:rPr lang="en-US" dirty="0" smtClean="0"/>
              <a:t>“The upper lip muscles must be free to move. These are the ‘finesse’ muscles or your embouchure.”</a:t>
            </a:r>
            <a:endParaRPr lang="en-US" dirty="0"/>
          </a:p>
        </p:txBody>
      </p:sp>
      <p:sp>
        <p:nvSpPr>
          <p:cNvPr id="3" name="Title 2"/>
          <p:cNvSpPr>
            <a:spLocks noGrp="1"/>
          </p:cNvSpPr>
          <p:nvPr>
            <p:ph type="title"/>
          </p:nvPr>
        </p:nvSpPr>
        <p:spPr/>
        <p:txBody>
          <a:bodyPr>
            <a:normAutofit fontScale="90000"/>
          </a:bodyPr>
          <a:lstStyle/>
          <a:p>
            <a:r>
              <a:rPr lang="en-US" dirty="0"/>
              <a:t>Mouthpiece Placement: </a:t>
            </a:r>
            <a:r>
              <a:rPr lang="en-US" dirty="0" smtClean="0"/>
              <a:t>Horn</a:t>
            </a:r>
            <a:br>
              <a:rPr lang="en-US" dirty="0" smtClean="0"/>
            </a:br>
            <a:r>
              <a:rPr lang="en-US" dirty="0" smtClean="0"/>
              <a:t>			FLEXIBILITY</a:t>
            </a:r>
            <a:endParaRPr lang="en-US" dirty="0"/>
          </a:p>
        </p:txBody>
      </p:sp>
      <p:pic>
        <p:nvPicPr>
          <p:cNvPr id="6" name="Picture 5" descr="0.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17038" y="1371600"/>
            <a:ext cx="2308243" cy="3193070"/>
          </a:xfrm>
          <a:prstGeom prst="rect">
            <a:avLst/>
          </a:prstGeom>
        </p:spPr>
      </p:pic>
      <p:sp>
        <p:nvSpPr>
          <p:cNvPr id="9" name="TextBox 8"/>
          <p:cNvSpPr txBox="1"/>
          <p:nvPr/>
        </p:nvSpPr>
        <p:spPr>
          <a:xfrm>
            <a:off x="6714900" y="4733969"/>
            <a:ext cx="1774344" cy="923330"/>
          </a:xfrm>
          <a:prstGeom prst="rect">
            <a:avLst/>
          </a:prstGeom>
          <a:noFill/>
        </p:spPr>
        <p:txBody>
          <a:bodyPr wrap="none" rtlCol="0">
            <a:spAutoFit/>
          </a:bodyPr>
          <a:lstStyle/>
          <a:p>
            <a:r>
              <a:rPr lang="en-US" dirty="0"/>
              <a:t>Graphics credit: </a:t>
            </a:r>
          </a:p>
          <a:p>
            <a:r>
              <a:rPr lang="en-US" dirty="0"/>
              <a:t>Heather David</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5427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John Ericson, </a:t>
            </a:r>
            <a:r>
              <a:rPr lang="en-US" i="1" dirty="0" smtClean="0"/>
              <a:t>Introducing the Horn: Essentials for New </a:t>
            </a:r>
            <a:r>
              <a:rPr lang="en-US" i="1" dirty="0" err="1" smtClean="0"/>
              <a:t>Hornists</a:t>
            </a:r>
            <a:r>
              <a:rPr lang="en-US" i="1" dirty="0" smtClean="0"/>
              <a:t> and their Teachers, </a:t>
            </a:r>
            <a:r>
              <a:rPr lang="en-US" dirty="0" smtClean="0"/>
              <a:t>Tempe, AZ: Horn Notes Edition, 2007, p.4.</a:t>
            </a:r>
          </a:p>
          <a:p>
            <a:endParaRPr lang="en-US" dirty="0" smtClean="0"/>
          </a:p>
          <a:p>
            <a:pPr lvl="1"/>
            <a:r>
              <a:rPr lang="en-US" dirty="0" smtClean="0"/>
              <a:t>“A higher proportion of  upper lip is also beneficial in playing the entire range of the horn, which is almost four octaves. Too little upper lip will not allow for production of the lowest notes of the horn.”</a:t>
            </a:r>
            <a:endParaRPr lang="en-US" dirty="0"/>
          </a:p>
        </p:txBody>
      </p:sp>
      <p:sp>
        <p:nvSpPr>
          <p:cNvPr id="3" name="Title 2"/>
          <p:cNvSpPr>
            <a:spLocks noGrp="1"/>
          </p:cNvSpPr>
          <p:nvPr>
            <p:ph type="title"/>
          </p:nvPr>
        </p:nvSpPr>
        <p:spPr/>
        <p:txBody>
          <a:bodyPr>
            <a:normAutofit fontScale="90000"/>
          </a:bodyPr>
          <a:lstStyle/>
          <a:p>
            <a:r>
              <a:rPr lang="en-US" dirty="0" smtClean="0"/>
              <a:t>Mouthpiece Placement: Horn</a:t>
            </a:r>
            <a:br>
              <a:rPr lang="en-US" dirty="0" smtClean="0"/>
            </a:br>
            <a:r>
              <a:rPr lang="en-US" dirty="0" smtClean="0"/>
              <a:t>			   RANGE</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59108" y="4761539"/>
            <a:ext cx="2811768" cy="19124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67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mouthpiece angle for trumpet is close to parallel. To do so you will need to slightly move the lower jaw forward.</a:t>
            </a:r>
            <a:endParaRPr lang="en-US" dirty="0"/>
          </a:p>
        </p:txBody>
      </p:sp>
      <p:sp>
        <p:nvSpPr>
          <p:cNvPr id="3" name="Title 2"/>
          <p:cNvSpPr>
            <a:spLocks noGrp="1"/>
          </p:cNvSpPr>
          <p:nvPr>
            <p:ph type="title"/>
          </p:nvPr>
        </p:nvSpPr>
        <p:spPr/>
        <p:txBody>
          <a:bodyPr/>
          <a:lstStyle/>
          <a:p>
            <a:r>
              <a:rPr lang="en-US" dirty="0" smtClean="0"/>
              <a:t>Trumpet Angle: Trumpet</a:t>
            </a:r>
            <a:endParaRPr lang="en-US" dirty="0"/>
          </a:p>
        </p:txBody>
      </p:sp>
      <p:pic>
        <p:nvPicPr>
          <p:cNvPr id="4" name="Picture 3" descr="mouthpiece-angle-2.jpg"/>
          <p:cNvPicPr>
            <a:picLocks noChangeAspect="1"/>
          </p:cNvPicPr>
          <p:nvPr/>
        </p:nvPicPr>
        <p:blipFill>
          <a:blip r:embed="rId2"/>
          <a:stretch>
            <a:fillRect/>
          </a:stretch>
        </p:blipFill>
        <p:spPr>
          <a:xfrm>
            <a:off x="4574561" y="3113238"/>
            <a:ext cx="4226538" cy="2703602"/>
          </a:xfrm>
          <a:prstGeom prst="rect">
            <a:avLst/>
          </a:prstGeom>
        </p:spPr>
      </p:pic>
      <p:pic>
        <p:nvPicPr>
          <p:cNvPr id="5" name="Picture 4" descr="trpt embouchure.png"/>
          <p:cNvPicPr>
            <a:picLocks noChangeAspect="1"/>
          </p:cNvPicPr>
          <p:nvPr/>
        </p:nvPicPr>
        <p:blipFill>
          <a:blip r:embed="rId3"/>
          <a:stretch>
            <a:fillRect/>
          </a:stretch>
        </p:blipFill>
        <p:spPr>
          <a:xfrm>
            <a:off x="457200" y="3113238"/>
            <a:ext cx="3932757" cy="253593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gres-2.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106" b="8106"/>
          <a:stretch>
            <a:fillRect/>
          </a:stretch>
        </p:blipFill>
        <p:spPr>
          <a:xfrm>
            <a:off x="3776463" y="3450280"/>
            <a:ext cx="4910337" cy="2727965"/>
          </a:xfrm>
        </p:spPr>
      </p:pic>
      <p:sp>
        <p:nvSpPr>
          <p:cNvPr id="3" name="Title 2"/>
          <p:cNvSpPr>
            <a:spLocks noGrp="1"/>
          </p:cNvSpPr>
          <p:nvPr>
            <p:ph type="title"/>
          </p:nvPr>
        </p:nvSpPr>
        <p:spPr/>
        <p:txBody>
          <a:bodyPr/>
          <a:lstStyle/>
          <a:p>
            <a:r>
              <a:rPr lang="en-US" dirty="0" smtClean="0"/>
              <a:t>Mouthpiece Angle: Horn</a:t>
            </a:r>
            <a:endParaRPr lang="en-US" dirty="0"/>
          </a:p>
        </p:txBody>
      </p:sp>
      <p:pic>
        <p:nvPicPr>
          <p:cNvPr id="7" name="Picture 6"/>
          <p:cNvPicPr>
            <a:picLocks noChangeAspect="1"/>
          </p:cNvPicPr>
          <p:nvPr/>
        </p:nvPicPr>
        <p:blipFill>
          <a:blip r:embed="rId3"/>
          <a:stretch>
            <a:fillRect/>
          </a:stretch>
        </p:blipFill>
        <p:spPr>
          <a:xfrm>
            <a:off x="717898" y="3450280"/>
            <a:ext cx="2363408" cy="3043783"/>
          </a:xfrm>
          <a:prstGeom prst="rect">
            <a:avLst/>
          </a:prstGeom>
        </p:spPr>
      </p:pic>
      <p:sp>
        <p:nvSpPr>
          <p:cNvPr id="8" name="TextBox 7"/>
          <p:cNvSpPr txBox="1"/>
          <p:nvPr/>
        </p:nvSpPr>
        <p:spPr>
          <a:xfrm>
            <a:off x="1104458" y="1564802"/>
            <a:ext cx="6792423" cy="1569660"/>
          </a:xfrm>
          <a:prstGeom prst="rect">
            <a:avLst/>
          </a:prstGeom>
          <a:noFill/>
        </p:spPr>
        <p:txBody>
          <a:bodyPr wrap="square" rtlCol="0">
            <a:spAutoFit/>
          </a:bodyPr>
          <a:lstStyle/>
          <a:p>
            <a:r>
              <a:rPr lang="en-US" sz="2400" dirty="0" smtClean="0">
                <a:latin typeface="Constantia"/>
                <a:cs typeface="Constantia"/>
              </a:rPr>
              <a:t>In addition to the mouthpiece housing more of the top lip, the angle at which the mouthpiece meets the lips should be at around 45 degrees downward.</a:t>
            </a:r>
            <a:endParaRPr lang="en-US" sz="2400" dirty="0">
              <a:latin typeface="Constantia"/>
              <a:cs typeface="Constant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531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downward angle keeps the top lip free from pressure. Pressure inhibits vibration.</a:t>
            </a:r>
            <a:endParaRPr lang="en-US" dirty="0"/>
          </a:p>
        </p:txBody>
      </p:sp>
      <p:sp>
        <p:nvSpPr>
          <p:cNvPr id="3" name="Title 2"/>
          <p:cNvSpPr>
            <a:spLocks noGrp="1"/>
          </p:cNvSpPr>
          <p:nvPr>
            <p:ph type="title"/>
          </p:nvPr>
        </p:nvSpPr>
        <p:spPr/>
        <p:txBody>
          <a:bodyPr/>
          <a:lstStyle/>
          <a:p>
            <a:r>
              <a:rPr lang="en-US" dirty="0"/>
              <a:t>Mouthpiece Angle: Horn</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51276" y="2907921"/>
            <a:ext cx="2540000" cy="3149600"/>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8394" y="3193785"/>
            <a:ext cx="3813963" cy="264593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696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rcRect t="4475" b="4475"/>
          <a:stretch>
            <a:fillRect/>
          </a:stretch>
        </p:blipFill>
        <p:spPr>
          <a:xfrm>
            <a:off x="4571538" y="3680675"/>
            <a:ext cx="4115261" cy="2286256"/>
          </a:xfrm>
        </p:spPr>
      </p:pic>
      <p:sp>
        <p:nvSpPr>
          <p:cNvPr id="3" name="Title 2"/>
          <p:cNvSpPr>
            <a:spLocks noGrp="1"/>
          </p:cNvSpPr>
          <p:nvPr>
            <p:ph type="title"/>
          </p:nvPr>
        </p:nvSpPr>
        <p:spPr/>
        <p:txBody>
          <a:bodyPr/>
          <a:lstStyle/>
          <a:p>
            <a:r>
              <a:rPr lang="en-US" dirty="0" smtClean="0"/>
              <a:t>Incorrect Mouthpiece Angle</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1276" y="3680675"/>
            <a:ext cx="3390900" cy="2400300"/>
          </a:xfrm>
          <a:prstGeom prst="rect">
            <a:avLst/>
          </a:prstGeom>
        </p:spPr>
      </p:pic>
      <p:sp>
        <p:nvSpPr>
          <p:cNvPr id="10" name="TextBox 9"/>
          <p:cNvSpPr txBox="1"/>
          <p:nvPr/>
        </p:nvSpPr>
        <p:spPr>
          <a:xfrm>
            <a:off x="641276" y="2374187"/>
            <a:ext cx="3224330" cy="954107"/>
          </a:xfrm>
          <a:prstGeom prst="rect">
            <a:avLst/>
          </a:prstGeom>
          <a:noFill/>
        </p:spPr>
        <p:txBody>
          <a:bodyPr wrap="square" rtlCol="0">
            <a:spAutoFit/>
          </a:bodyPr>
          <a:lstStyle/>
          <a:p>
            <a:pPr algn="ctr"/>
            <a:r>
              <a:rPr lang="en-US" sz="2800" dirty="0" smtClean="0"/>
              <a:t>Trumpet:</a:t>
            </a:r>
          </a:p>
          <a:p>
            <a:pPr algn="ctr"/>
            <a:r>
              <a:rPr lang="en-US" sz="2800" dirty="0" smtClean="0"/>
              <a:t> Angle too low</a:t>
            </a:r>
            <a:endParaRPr lang="en-US" sz="2800" dirty="0"/>
          </a:p>
        </p:txBody>
      </p:sp>
      <p:sp>
        <p:nvSpPr>
          <p:cNvPr id="11" name="TextBox 10"/>
          <p:cNvSpPr txBox="1"/>
          <p:nvPr/>
        </p:nvSpPr>
        <p:spPr>
          <a:xfrm>
            <a:off x="5098919" y="2374187"/>
            <a:ext cx="2644791" cy="954107"/>
          </a:xfrm>
          <a:prstGeom prst="rect">
            <a:avLst/>
          </a:prstGeom>
          <a:noFill/>
        </p:spPr>
        <p:txBody>
          <a:bodyPr wrap="square" rtlCol="0">
            <a:spAutoFit/>
          </a:bodyPr>
          <a:lstStyle/>
          <a:p>
            <a:pPr algn="ctr"/>
            <a:r>
              <a:rPr lang="en-US" sz="2800" dirty="0" smtClean="0"/>
              <a:t>Horn: </a:t>
            </a:r>
          </a:p>
          <a:p>
            <a:pPr algn="ctr"/>
            <a:r>
              <a:rPr lang="en-US" sz="2800" dirty="0" smtClean="0"/>
              <a:t>Angle too high</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647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trumpet and horn are often lumped together in the category of high brass, they are frequently taught with pedagogy that is too closely related.</a:t>
            </a:r>
          </a:p>
          <a:p>
            <a:endParaRPr lang="en-US" dirty="0" smtClean="0"/>
          </a:p>
          <a:p>
            <a:r>
              <a:rPr lang="en-US" dirty="0" smtClean="0"/>
              <a:t>The differences in approach to these two instruments, particularly in terms of embouchure, have far reaching ramifications.</a:t>
            </a:r>
            <a:endParaRPr lang="en-US" dirty="0"/>
          </a:p>
        </p:txBody>
      </p:sp>
      <p:sp>
        <p:nvSpPr>
          <p:cNvPr id="3" name="Title 2"/>
          <p:cNvSpPr>
            <a:spLocks noGrp="1"/>
          </p:cNvSpPr>
          <p:nvPr>
            <p:ph type="title"/>
          </p:nvPr>
        </p:nvSpPr>
        <p:spPr/>
        <p:txBody>
          <a:bodyPr/>
          <a:lstStyle/>
          <a:p>
            <a:r>
              <a:rPr lang="en-US" dirty="0" smtClean="0"/>
              <a:t>Pedagogy: Close but </a:t>
            </a:r>
            <a:r>
              <a:rPr lang="en-US" dirty="0"/>
              <a:t>n</a:t>
            </a:r>
            <a:r>
              <a:rPr lang="en-US" dirty="0" smtClean="0"/>
              <a:t>ot the </a:t>
            </a:r>
            <a:r>
              <a:rPr lang="en-US" dirty="0"/>
              <a:t>s</a:t>
            </a:r>
            <a:r>
              <a:rPr lang="en-US" dirty="0" smtClean="0"/>
              <a:t>ame</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94533" y="4671010"/>
            <a:ext cx="3048000" cy="2032000"/>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5692" y="4671010"/>
            <a:ext cx="3053552" cy="2032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8722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Anatomy: Trumpet &amp; Horn</a:t>
            </a:r>
            <a:endParaRPr lang="en-US" dirty="0"/>
          </a:p>
        </p:txBody>
      </p:sp>
      <p:sp>
        <p:nvSpPr>
          <p:cNvPr id="2" name="Content Placeholder 1"/>
          <p:cNvSpPr>
            <a:spLocks noGrp="1"/>
          </p:cNvSpPr>
          <p:nvPr>
            <p:ph sz="half" idx="1"/>
          </p:nvPr>
        </p:nvSpPr>
        <p:spPr/>
        <p:txBody>
          <a:bodyPr>
            <a:normAutofit lnSpcReduction="10000"/>
          </a:bodyPr>
          <a:lstStyle/>
          <a:p>
            <a:pPr marL="0" indent="0" algn="ctr">
              <a:buNone/>
            </a:pPr>
            <a:r>
              <a:rPr lang="en-US" dirty="0" smtClean="0"/>
              <a:t>Trumpet</a:t>
            </a:r>
          </a:p>
          <a:p>
            <a:r>
              <a:rPr lang="en-US" dirty="0" smtClean="0"/>
              <a:t>Trumpet is 4 feet of tubing</a:t>
            </a:r>
          </a:p>
          <a:p>
            <a:endParaRPr lang="en-US" dirty="0" smtClean="0"/>
          </a:p>
          <a:p>
            <a:r>
              <a:rPr lang="en-US" dirty="0" smtClean="0"/>
              <a:t>Cylindrical</a:t>
            </a:r>
          </a:p>
          <a:p>
            <a:endParaRPr lang="en-US" dirty="0" smtClean="0"/>
          </a:p>
          <a:p>
            <a:r>
              <a:rPr lang="en-US" dirty="0" smtClean="0"/>
              <a:t>As trumpet players progress, they play shorter trumpets</a:t>
            </a:r>
            <a:endParaRPr lang="en-US" dirty="0"/>
          </a:p>
          <a:p>
            <a:pPr lvl="1"/>
            <a:r>
              <a:rPr lang="en-US" dirty="0" smtClean="0"/>
              <a:t>Example: piccolo trumpet, 2 feet</a:t>
            </a:r>
            <a:endParaRPr lang="en-US" dirty="0"/>
          </a:p>
        </p:txBody>
      </p:sp>
      <p:sp>
        <p:nvSpPr>
          <p:cNvPr id="7" name="Content Placeholder 6"/>
          <p:cNvSpPr>
            <a:spLocks noGrp="1"/>
          </p:cNvSpPr>
          <p:nvPr>
            <p:ph sz="half" idx="2"/>
          </p:nvPr>
        </p:nvSpPr>
        <p:spPr/>
        <p:txBody>
          <a:bodyPr>
            <a:normAutofit lnSpcReduction="10000"/>
          </a:bodyPr>
          <a:lstStyle/>
          <a:p>
            <a:pPr marL="0" indent="0" algn="ctr">
              <a:buNone/>
            </a:pPr>
            <a:r>
              <a:rPr lang="en-US" dirty="0" smtClean="0"/>
              <a:t> Horn</a:t>
            </a:r>
          </a:p>
          <a:p>
            <a:r>
              <a:rPr lang="en-US" dirty="0" smtClean="0"/>
              <a:t>Horn is 12 feet of tubing </a:t>
            </a:r>
          </a:p>
          <a:p>
            <a:endParaRPr lang="en-US" dirty="0" smtClean="0"/>
          </a:p>
          <a:p>
            <a:endParaRPr lang="en-US" dirty="0" smtClean="0"/>
          </a:p>
          <a:p>
            <a:r>
              <a:rPr lang="en-US" dirty="0" smtClean="0"/>
              <a:t>Conical</a:t>
            </a:r>
          </a:p>
          <a:p>
            <a:pPr marL="0" indent="0">
              <a:buNone/>
            </a:pPr>
            <a:endParaRPr lang="en-US" dirty="0" smtClean="0"/>
          </a:p>
          <a:p>
            <a:r>
              <a:rPr lang="en-US" dirty="0" smtClean="0"/>
              <a:t>As horn players progress they play higher and lower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endParaRPr lang="en-US" dirty="0" smtClean="0"/>
          </a:p>
          <a:p>
            <a:endParaRPr lang="en-US" dirty="0" smtClean="0"/>
          </a:p>
          <a:p>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Overtone Series </a:t>
            </a:r>
            <a:r>
              <a:rPr lang="en-US" dirty="0"/>
              <a:t>C</a:t>
            </a:r>
            <a:r>
              <a:rPr lang="en-US" dirty="0" smtClean="0"/>
              <a:t>omparison</a:t>
            </a:r>
            <a:endParaRPr lang="en-US" dirty="0"/>
          </a:p>
        </p:txBody>
      </p:sp>
      <p:pic>
        <p:nvPicPr>
          <p:cNvPr id="12" name="Picture 11" descr="hornoverton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4438955"/>
            <a:ext cx="8343900" cy="1244600"/>
          </a:xfrm>
          <a:prstGeom prst="rect">
            <a:avLst/>
          </a:prstGeom>
        </p:spPr>
      </p:pic>
      <p:pic>
        <p:nvPicPr>
          <p:cNvPr id="13" name="Picture 12" descr="trumpetovertones.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906016"/>
            <a:ext cx="8445500" cy="1562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Sound Concept</a:t>
            </a:r>
            <a:endParaRPr lang="en-US" dirty="0"/>
          </a:p>
        </p:txBody>
      </p:sp>
      <p:sp>
        <p:nvSpPr>
          <p:cNvPr id="2" name="Content Placeholder 1"/>
          <p:cNvSpPr>
            <a:spLocks noGrp="1"/>
          </p:cNvSpPr>
          <p:nvPr>
            <p:ph sz="half" idx="1"/>
          </p:nvPr>
        </p:nvSpPr>
        <p:spPr>
          <a:xfrm>
            <a:off x="457200" y="2797492"/>
            <a:ext cx="4059936" cy="3298507"/>
          </a:xfrm>
        </p:spPr>
        <p:txBody>
          <a:bodyPr>
            <a:normAutofit/>
          </a:bodyPr>
          <a:lstStyle/>
          <a:p>
            <a:r>
              <a:rPr lang="en-US" dirty="0" smtClean="0"/>
              <a:t>Trumpets should look for a bright resonant sound that brilliant but not harsh.</a:t>
            </a:r>
          </a:p>
        </p:txBody>
      </p:sp>
      <p:sp>
        <p:nvSpPr>
          <p:cNvPr id="7" name="Content Placeholder 6"/>
          <p:cNvSpPr>
            <a:spLocks noGrp="1"/>
          </p:cNvSpPr>
          <p:nvPr>
            <p:ph sz="half" idx="2"/>
          </p:nvPr>
        </p:nvSpPr>
        <p:spPr>
          <a:xfrm>
            <a:off x="4648200" y="2749068"/>
            <a:ext cx="4059936" cy="3346932"/>
          </a:xfrm>
        </p:spPr>
        <p:txBody>
          <a:bodyPr>
            <a:normAutofit/>
          </a:bodyPr>
          <a:lstStyle/>
          <a:p>
            <a:r>
              <a:rPr lang="en-US" dirty="0" smtClean="0"/>
              <a:t>Horns strive for a mellow, but not muffled tone.</a:t>
            </a:r>
            <a:endParaRPr lang="en-US" dirty="0"/>
          </a:p>
        </p:txBody>
      </p:sp>
      <p:pic>
        <p:nvPicPr>
          <p:cNvPr id="5" name="Picture 4" descr="trumpet pic.jpg"/>
          <p:cNvPicPr>
            <a:picLocks noChangeAspect="1"/>
          </p:cNvPicPr>
          <p:nvPr/>
        </p:nvPicPr>
        <p:blipFill>
          <a:blip r:embed="rId2"/>
          <a:stretch>
            <a:fillRect/>
          </a:stretch>
        </p:blipFill>
        <p:spPr>
          <a:xfrm>
            <a:off x="1043159" y="4641947"/>
            <a:ext cx="2611620" cy="1737914"/>
          </a:xfrm>
          <a:prstGeom prst="rect">
            <a:avLst/>
          </a:prstGeom>
        </p:spPr>
      </p:pic>
      <p:sp>
        <p:nvSpPr>
          <p:cNvPr id="8" name="TextBox 7"/>
          <p:cNvSpPr txBox="1"/>
          <p:nvPr/>
        </p:nvSpPr>
        <p:spPr>
          <a:xfrm>
            <a:off x="581390" y="1641072"/>
            <a:ext cx="7648248" cy="1107996"/>
          </a:xfrm>
          <a:prstGeom prst="rect">
            <a:avLst/>
          </a:prstGeom>
          <a:noFill/>
        </p:spPr>
        <p:txBody>
          <a:bodyPr wrap="none" rtlCol="0">
            <a:spAutoFit/>
          </a:bodyPr>
          <a:lstStyle/>
          <a:p>
            <a:pPr algn="ctr"/>
            <a:r>
              <a:rPr lang="en-US" sz="2400" dirty="0"/>
              <a:t>The concept of sound should be quite different </a:t>
            </a:r>
            <a:r>
              <a:rPr lang="en-US" sz="2400" dirty="0" smtClean="0"/>
              <a:t>between</a:t>
            </a:r>
          </a:p>
          <a:p>
            <a:pPr algn="ctr"/>
            <a:r>
              <a:rPr lang="en-US" sz="2400" dirty="0" smtClean="0"/>
              <a:t> </a:t>
            </a:r>
            <a:r>
              <a:rPr lang="en-US" sz="2400" dirty="0"/>
              <a:t>these two instruments</a:t>
            </a:r>
            <a:r>
              <a:rPr lang="en-US" dirty="0"/>
              <a:t>.</a:t>
            </a:r>
          </a:p>
          <a:p>
            <a:endParaRPr lang="en-US" dirty="0"/>
          </a:p>
        </p:txBody>
      </p:sp>
      <p:pic>
        <p:nvPicPr>
          <p:cNvPr id="9" name="Picture 8" descr="imag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11469" y="3901767"/>
            <a:ext cx="1788992" cy="26834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Range</a:t>
            </a:r>
            <a:r>
              <a:rPr lang="en-US" dirty="0" smtClean="0"/>
              <a:t>:  The trumpet is the highest </a:t>
            </a:r>
            <a:r>
              <a:rPr lang="en-US" smtClean="0"/>
              <a:t>brass instrument.  </a:t>
            </a:r>
            <a:r>
              <a:rPr lang="en-US" dirty="0" smtClean="0"/>
              <a:t>It is important to start the trumpet player in the middle of his range (Concert F)  and start building up.</a:t>
            </a:r>
          </a:p>
          <a:p>
            <a:endParaRPr lang="en-US" dirty="0" smtClean="0"/>
          </a:p>
          <a:p>
            <a:r>
              <a:rPr lang="en-US" u="sng" dirty="0" smtClean="0"/>
              <a:t>Building up muscle memory</a:t>
            </a:r>
            <a:r>
              <a:rPr lang="en-US" dirty="0" smtClean="0"/>
              <a:t>: Beginner trumpet class needs to play on the mouthpiece regularly to build muscle memory.</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Teaching Beginners, Common Issues: </a:t>
            </a:r>
            <a:r>
              <a:rPr lang="en-US" dirty="0"/>
              <a:t>T</a:t>
            </a:r>
            <a:r>
              <a:rPr lang="en-US" dirty="0" smtClean="0"/>
              <a:t>rumpet </a:t>
            </a: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84086" y="4359319"/>
            <a:ext cx="3505200" cy="23241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Mouthpiece placement: </a:t>
            </a:r>
            <a:r>
              <a:rPr lang="en-US" dirty="0" smtClean="0"/>
              <a:t>Often placed too low on the embouchure.</a:t>
            </a:r>
          </a:p>
          <a:p>
            <a:endParaRPr lang="en-US" dirty="0" smtClean="0"/>
          </a:p>
          <a:p>
            <a:r>
              <a:rPr lang="en-US" u="sng" dirty="0" smtClean="0"/>
              <a:t>Angle:</a:t>
            </a:r>
            <a:r>
              <a:rPr lang="en-US" dirty="0" smtClean="0"/>
              <a:t> Often not angled down enough</a:t>
            </a:r>
          </a:p>
          <a:p>
            <a:endParaRPr lang="en-US" dirty="0" smtClean="0"/>
          </a:p>
          <a:p>
            <a:r>
              <a:rPr lang="en-US" u="sng" dirty="0" smtClean="0"/>
              <a:t>Chin:</a:t>
            </a:r>
            <a:r>
              <a:rPr lang="en-US" dirty="0" smtClean="0"/>
              <a:t> Chin can be “bunched” rather than flat</a:t>
            </a:r>
            <a:endParaRPr lang="en-US" u="sng" dirty="0"/>
          </a:p>
        </p:txBody>
      </p:sp>
      <p:sp>
        <p:nvSpPr>
          <p:cNvPr id="3" name="Title 2"/>
          <p:cNvSpPr>
            <a:spLocks noGrp="1"/>
          </p:cNvSpPr>
          <p:nvPr>
            <p:ph type="title"/>
          </p:nvPr>
        </p:nvSpPr>
        <p:spPr/>
        <p:txBody>
          <a:bodyPr>
            <a:normAutofit fontScale="90000"/>
          </a:bodyPr>
          <a:lstStyle/>
          <a:p>
            <a:r>
              <a:rPr lang="en-US" dirty="0"/>
              <a:t>Teaching Beginners, Common Issues: </a:t>
            </a:r>
            <a:r>
              <a:rPr lang="en-US" dirty="0" smtClean="0"/>
              <a:t>Horn</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84289" y="4354267"/>
            <a:ext cx="2702511" cy="22001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082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Many beginners trumpet players get frustrated with scales because of their range. I recommend to rearrange the order of the scales learned in class:</a:t>
            </a:r>
          </a:p>
          <a:p>
            <a:pPr>
              <a:buNone/>
            </a:pPr>
            <a:r>
              <a:rPr lang="en-US" dirty="0" smtClean="0"/>
              <a:t>   </a:t>
            </a:r>
            <a:r>
              <a:rPr lang="en-US" dirty="0" smtClean="0">
                <a:solidFill>
                  <a:srgbClr val="FF0000"/>
                </a:solidFill>
              </a:rPr>
              <a:t>1</a:t>
            </a:r>
            <a:r>
              <a:rPr lang="en-US" baseline="30000" dirty="0" smtClean="0">
                <a:solidFill>
                  <a:srgbClr val="FF0000"/>
                </a:solidFill>
              </a:rPr>
              <a:t>st</a:t>
            </a:r>
            <a:r>
              <a:rPr lang="en-US" dirty="0" smtClean="0">
                <a:solidFill>
                  <a:srgbClr val="FF0000"/>
                </a:solidFill>
              </a:rPr>
              <a:t> Concert Bb major</a:t>
            </a:r>
          </a:p>
          <a:p>
            <a:pPr>
              <a:buNone/>
            </a:pPr>
            <a:r>
              <a:rPr lang="en-US" dirty="0" smtClean="0">
                <a:solidFill>
                  <a:srgbClr val="FF0000"/>
                </a:solidFill>
              </a:rPr>
              <a:t>   2</a:t>
            </a:r>
            <a:r>
              <a:rPr lang="en-US" baseline="30000" dirty="0" smtClean="0">
                <a:solidFill>
                  <a:srgbClr val="FF0000"/>
                </a:solidFill>
              </a:rPr>
              <a:t>nd</a:t>
            </a:r>
            <a:r>
              <a:rPr lang="en-US" dirty="0" smtClean="0">
                <a:solidFill>
                  <a:srgbClr val="FF0000"/>
                </a:solidFill>
              </a:rPr>
              <a:t> Concert C Major</a:t>
            </a:r>
          </a:p>
          <a:p>
            <a:pPr>
              <a:buNone/>
            </a:pPr>
            <a:r>
              <a:rPr lang="en-US" dirty="0" smtClean="0">
                <a:solidFill>
                  <a:srgbClr val="FF0000"/>
                </a:solidFill>
              </a:rPr>
              <a:t>   3</a:t>
            </a:r>
            <a:r>
              <a:rPr lang="en-US" baseline="30000" dirty="0" smtClean="0">
                <a:solidFill>
                  <a:srgbClr val="FF0000"/>
                </a:solidFill>
              </a:rPr>
              <a:t>rd</a:t>
            </a:r>
            <a:r>
              <a:rPr lang="en-US" dirty="0" smtClean="0">
                <a:solidFill>
                  <a:srgbClr val="FF0000"/>
                </a:solidFill>
              </a:rPr>
              <a:t> Concert </a:t>
            </a:r>
            <a:r>
              <a:rPr lang="en-US" dirty="0" err="1" smtClean="0">
                <a:solidFill>
                  <a:srgbClr val="FF0000"/>
                </a:solidFill>
              </a:rPr>
              <a:t>Ab</a:t>
            </a:r>
            <a:r>
              <a:rPr lang="en-US" dirty="0" smtClean="0">
                <a:solidFill>
                  <a:srgbClr val="FF0000"/>
                </a:solidFill>
              </a:rPr>
              <a:t> major  </a:t>
            </a:r>
          </a:p>
          <a:p>
            <a:pPr>
              <a:buNone/>
            </a:pPr>
            <a:r>
              <a:rPr lang="en-US" dirty="0" smtClean="0">
                <a:solidFill>
                  <a:srgbClr val="FF0000"/>
                </a:solidFill>
              </a:rPr>
              <a:t>   4</a:t>
            </a:r>
            <a:r>
              <a:rPr lang="en-US" baseline="30000" dirty="0" smtClean="0">
                <a:solidFill>
                  <a:srgbClr val="FF0000"/>
                </a:solidFill>
              </a:rPr>
              <a:t>th</a:t>
            </a:r>
            <a:r>
              <a:rPr lang="en-US" dirty="0" smtClean="0">
                <a:solidFill>
                  <a:srgbClr val="FF0000"/>
                </a:solidFill>
              </a:rPr>
              <a:t> Concert </a:t>
            </a:r>
            <a:r>
              <a:rPr lang="en-US" dirty="0" err="1" smtClean="0">
                <a:solidFill>
                  <a:srgbClr val="FF0000"/>
                </a:solidFill>
              </a:rPr>
              <a:t>Eb</a:t>
            </a:r>
            <a:r>
              <a:rPr lang="en-US" dirty="0" smtClean="0">
                <a:solidFill>
                  <a:srgbClr val="FF0000"/>
                </a:solidFill>
              </a:rPr>
              <a:t> major</a:t>
            </a:r>
          </a:p>
          <a:p>
            <a:pPr>
              <a:buNone/>
            </a:pPr>
            <a:r>
              <a:rPr lang="en-US" dirty="0" smtClean="0">
                <a:solidFill>
                  <a:srgbClr val="FF0000"/>
                </a:solidFill>
              </a:rPr>
              <a:t>   5</a:t>
            </a:r>
            <a:r>
              <a:rPr lang="en-US" baseline="30000" dirty="0" smtClean="0">
                <a:solidFill>
                  <a:srgbClr val="FF0000"/>
                </a:solidFill>
              </a:rPr>
              <a:t>th</a:t>
            </a:r>
            <a:r>
              <a:rPr lang="en-US" dirty="0" smtClean="0">
                <a:solidFill>
                  <a:srgbClr val="FF0000"/>
                </a:solidFill>
              </a:rPr>
              <a:t> Concert Db major</a:t>
            </a:r>
          </a:p>
          <a:p>
            <a:pPr>
              <a:buNone/>
            </a:pPr>
            <a:r>
              <a:rPr lang="en-US" dirty="0" smtClean="0">
                <a:solidFill>
                  <a:srgbClr val="FF0000"/>
                </a:solidFill>
              </a:rPr>
              <a:t>   6</a:t>
            </a:r>
            <a:r>
              <a:rPr lang="en-US" baseline="30000" dirty="0" smtClean="0">
                <a:solidFill>
                  <a:srgbClr val="FF0000"/>
                </a:solidFill>
              </a:rPr>
              <a:t>th</a:t>
            </a:r>
            <a:r>
              <a:rPr lang="en-US" dirty="0" smtClean="0">
                <a:solidFill>
                  <a:srgbClr val="FF0000"/>
                </a:solidFill>
              </a:rPr>
              <a:t> Concert D major</a:t>
            </a:r>
          </a:p>
          <a:p>
            <a:pPr>
              <a:buNone/>
            </a:pPr>
            <a:r>
              <a:rPr lang="en-US" dirty="0" smtClean="0">
                <a:solidFill>
                  <a:srgbClr val="FF0000"/>
                </a:solidFill>
              </a:rPr>
              <a:t>   7</a:t>
            </a:r>
            <a:r>
              <a:rPr lang="en-US" baseline="30000" dirty="0" smtClean="0">
                <a:solidFill>
                  <a:srgbClr val="FF0000"/>
                </a:solidFill>
              </a:rPr>
              <a:t>th</a:t>
            </a:r>
            <a:r>
              <a:rPr lang="en-US" dirty="0" smtClean="0">
                <a:solidFill>
                  <a:srgbClr val="FF0000"/>
                </a:solidFill>
              </a:rPr>
              <a:t> Concert G major (low range for last)</a:t>
            </a:r>
          </a:p>
          <a:p>
            <a:pPr>
              <a:buNone/>
            </a:pPr>
            <a:r>
              <a:rPr lang="en-US" dirty="0" smtClean="0">
                <a:solidFill>
                  <a:srgbClr val="FF0000"/>
                </a:solidFill>
              </a:rPr>
              <a:t>   8</a:t>
            </a:r>
            <a:r>
              <a:rPr lang="en-US" baseline="30000" dirty="0" smtClean="0">
                <a:solidFill>
                  <a:srgbClr val="FF0000"/>
                </a:solidFill>
              </a:rPr>
              <a:t>th</a:t>
            </a:r>
            <a:r>
              <a:rPr lang="en-US" dirty="0" smtClean="0">
                <a:solidFill>
                  <a:srgbClr val="FF0000"/>
                </a:solidFill>
              </a:rPr>
              <a:t> Concert F major (low range for last)</a:t>
            </a:r>
          </a:p>
          <a:p>
            <a:pPr>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Scales: Trumpet</a:t>
            </a: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92716" y="2760684"/>
            <a:ext cx="3094083" cy="207022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4406"/>
          </a:xfrm>
        </p:spPr>
        <p:txBody>
          <a:bodyPr>
            <a:normAutofit/>
          </a:bodyPr>
          <a:lstStyle/>
          <a:p>
            <a:r>
              <a:rPr lang="en-US" dirty="0" smtClean="0"/>
              <a:t>Horn players can play ALL </a:t>
            </a:r>
          </a:p>
          <a:p>
            <a:pPr marL="0" indent="0">
              <a:buNone/>
            </a:pPr>
            <a:r>
              <a:rPr lang="en-US" dirty="0"/>
              <a:t> </a:t>
            </a:r>
            <a:r>
              <a:rPr lang="en-US" dirty="0" smtClean="0"/>
              <a:t>  scales at least THREE octaves. </a:t>
            </a:r>
          </a:p>
          <a:p>
            <a:endParaRPr lang="en-US" sz="1200" dirty="0" smtClean="0"/>
          </a:p>
          <a:p>
            <a:r>
              <a:rPr lang="en-US" dirty="0" smtClean="0"/>
              <a:t>A common oversight when teaching </a:t>
            </a:r>
          </a:p>
          <a:p>
            <a:pPr marL="0" indent="0">
              <a:buNone/>
            </a:pPr>
            <a:r>
              <a:rPr lang="en-US" dirty="0" smtClean="0"/>
              <a:t>   horn is not requiring them to play in the lower and </a:t>
            </a:r>
          </a:p>
          <a:p>
            <a:pPr marL="0" indent="0">
              <a:buNone/>
            </a:pPr>
            <a:r>
              <a:rPr lang="en-US" sz="1200" dirty="0"/>
              <a:t> </a:t>
            </a:r>
            <a:r>
              <a:rPr lang="en-US" sz="1200" dirty="0" smtClean="0"/>
              <a:t>     </a:t>
            </a:r>
            <a:r>
              <a:rPr lang="en-US" dirty="0" smtClean="0"/>
              <a:t>upper registers.</a:t>
            </a:r>
          </a:p>
          <a:p>
            <a:pPr marL="0" indent="0">
              <a:buNone/>
            </a:pPr>
            <a:endParaRPr lang="en-US" sz="1200" dirty="0" smtClean="0"/>
          </a:p>
          <a:p>
            <a:r>
              <a:rPr lang="en-US" dirty="0" smtClean="0"/>
              <a:t>Go from the known to the unknown.</a:t>
            </a:r>
          </a:p>
          <a:p>
            <a:pPr lvl="1"/>
            <a:r>
              <a:rPr lang="en-US" dirty="0" smtClean="0"/>
              <a:t>Master one octave scale. </a:t>
            </a:r>
          </a:p>
          <a:p>
            <a:pPr lvl="1"/>
            <a:r>
              <a:rPr lang="en-US" dirty="0" smtClean="0"/>
              <a:t>Add lower octave descending, then ascending</a:t>
            </a:r>
          </a:p>
          <a:p>
            <a:pPr lvl="1"/>
            <a:r>
              <a:rPr lang="en-US" dirty="0" smtClean="0"/>
              <a:t>Add upper octave ascending, then descending</a:t>
            </a:r>
          </a:p>
        </p:txBody>
      </p:sp>
      <p:sp>
        <p:nvSpPr>
          <p:cNvPr id="3" name="Title 2"/>
          <p:cNvSpPr>
            <a:spLocks noGrp="1"/>
          </p:cNvSpPr>
          <p:nvPr>
            <p:ph type="title"/>
          </p:nvPr>
        </p:nvSpPr>
        <p:spPr/>
        <p:txBody>
          <a:bodyPr/>
          <a:lstStyle/>
          <a:p>
            <a:r>
              <a:rPr lang="en-US" dirty="0" smtClean="0"/>
              <a:t>Scales: Horn</a:t>
            </a:r>
            <a:endParaRPr lang="en-US" dirty="0"/>
          </a:p>
        </p:txBody>
      </p:sp>
      <p:pic>
        <p:nvPicPr>
          <p:cNvPr id="6" name="Picture 5" descr="images-4.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85943" y="152400"/>
            <a:ext cx="3289300" cy="2463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0985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92593"/>
            <a:ext cx="8229600" cy="4067919"/>
          </a:xfrm>
        </p:spPr>
        <p:txBody>
          <a:bodyPr/>
          <a:lstStyle/>
          <a:p>
            <a:r>
              <a:rPr lang="en-US" dirty="0" smtClean="0"/>
              <a:t>Practical reasons</a:t>
            </a:r>
          </a:p>
          <a:p>
            <a:pPr lvl="1"/>
            <a:r>
              <a:rPr lang="en-US" dirty="0" smtClean="0"/>
              <a:t>Beginner band may only consisting of Flute, Clarinet, and Trumpet. </a:t>
            </a:r>
          </a:p>
          <a:p>
            <a:pPr lvl="1"/>
            <a:endParaRPr lang="en-US" dirty="0" smtClean="0"/>
          </a:p>
          <a:p>
            <a:pPr lvl="1"/>
            <a:r>
              <a:rPr lang="en-US" dirty="0" smtClean="0"/>
              <a:t>The full band instrumentation is recruited from these few instruments. Often the brass section recruited from the beginning trumpets.</a:t>
            </a:r>
            <a:endParaRPr lang="en-US" dirty="0"/>
          </a:p>
        </p:txBody>
      </p:sp>
      <p:sp>
        <p:nvSpPr>
          <p:cNvPr id="3" name="Title 2"/>
          <p:cNvSpPr>
            <a:spLocks noGrp="1"/>
          </p:cNvSpPr>
          <p:nvPr>
            <p:ph type="title"/>
          </p:nvPr>
        </p:nvSpPr>
        <p:spPr/>
        <p:txBody>
          <a:bodyPr/>
          <a:lstStyle/>
          <a:p>
            <a:r>
              <a:rPr lang="en-US" dirty="0" smtClean="0"/>
              <a:t>Switching Instruments</a:t>
            </a:r>
            <a:endParaRPr lang="en-US" dirty="0"/>
          </a:p>
        </p:txBody>
      </p:sp>
      <p:sp>
        <p:nvSpPr>
          <p:cNvPr id="5" name="Content Placeholder 1"/>
          <p:cNvSpPr txBox="1">
            <a:spLocks/>
          </p:cNvSpPr>
          <p:nvPr/>
        </p:nvSpPr>
        <p:spPr>
          <a:xfrm>
            <a:off x="457200" y="5226896"/>
            <a:ext cx="8229600" cy="1233617"/>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dirty="0" smtClean="0"/>
              <a:t>Horn players want to be in jazz band.</a:t>
            </a:r>
          </a:p>
          <a:p>
            <a:pPr lvl="1"/>
            <a:r>
              <a:rPr lang="en-US" dirty="0" smtClean="0"/>
              <a:t>Trumpet seems a logical ticket into jazz band.</a:t>
            </a:r>
            <a:endParaRPr lang="en-US" dirty="0"/>
          </a:p>
        </p:txBody>
      </p:sp>
      <p:pic>
        <p:nvPicPr>
          <p:cNvPr id="4" name="Picture 3"/>
          <p:cNvPicPr>
            <a:picLocks noChangeAspect="1"/>
          </p:cNvPicPr>
          <p:nvPr/>
        </p:nvPicPr>
        <p:blipFill>
          <a:blip r:embed="rId2"/>
          <a:stretch>
            <a:fillRect/>
          </a:stretch>
        </p:blipFill>
        <p:spPr>
          <a:xfrm>
            <a:off x="6318280" y="323915"/>
            <a:ext cx="2204462" cy="234474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8301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6028"/>
            <a:ext cx="8229600" cy="4186577"/>
          </a:xfrm>
        </p:spPr>
        <p:txBody>
          <a:bodyPr>
            <a:normAutofit fontScale="92500" lnSpcReduction="10000"/>
          </a:bodyPr>
          <a:lstStyle/>
          <a:p>
            <a:r>
              <a:rPr lang="en-US" dirty="0" smtClean="0"/>
              <a:t>Consider recruiting your horn players from the flute section.</a:t>
            </a:r>
          </a:p>
          <a:p>
            <a:endParaRPr lang="en-US" dirty="0"/>
          </a:p>
          <a:p>
            <a:r>
              <a:rPr lang="en-US" dirty="0" smtClean="0"/>
              <a:t>The instruction for forming a flute embouchure, “say Pooh”, works well for horn also.</a:t>
            </a:r>
          </a:p>
          <a:p>
            <a:pPr lvl="1"/>
            <a:r>
              <a:rPr lang="en-US" dirty="0" smtClean="0"/>
              <a:t>Bottom lip is stabilized </a:t>
            </a:r>
          </a:p>
          <a:p>
            <a:pPr lvl="1"/>
            <a:r>
              <a:rPr lang="en-US" dirty="0" smtClean="0"/>
              <a:t>Angle of air is downward</a:t>
            </a:r>
          </a:p>
          <a:p>
            <a:pPr lvl="1"/>
            <a:r>
              <a:rPr lang="en-US" dirty="0" smtClean="0"/>
              <a:t>Corners engaged</a:t>
            </a:r>
          </a:p>
          <a:p>
            <a:pPr lvl="1"/>
            <a:r>
              <a:rPr lang="en-US" dirty="0" smtClean="0"/>
              <a:t>Flexible upper lip</a:t>
            </a:r>
          </a:p>
          <a:p>
            <a:pPr lvl="1"/>
            <a:r>
              <a:rPr lang="en-US" dirty="0" smtClean="0"/>
              <a:t>Comfortable with moving</a:t>
            </a:r>
          </a:p>
          <a:p>
            <a:pPr marL="365760" lvl="1" indent="0">
              <a:buNone/>
            </a:pPr>
            <a:r>
              <a:rPr lang="en-US" dirty="0"/>
              <a:t> </a:t>
            </a:r>
            <a:r>
              <a:rPr lang="en-US" dirty="0" smtClean="0"/>
              <a:t>   lots of air</a:t>
            </a:r>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Options for Recruiting </a:t>
            </a:r>
            <a:r>
              <a:rPr lang="en-US" dirty="0"/>
              <a:t>H</a:t>
            </a:r>
            <a:r>
              <a:rPr lang="en-US" dirty="0" smtClean="0"/>
              <a:t>orn Players from Another Section</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5708" y="3699317"/>
            <a:ext cx="3855168" cy="288765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4154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0028"/>
            <a:ext cx="8229600" cy="4365971"/>
          </a:xfrm>
        </p:spPr>
        <p:txBody>
          <a:bodyPr/>
          <a:lstStyle/>
          <a:p>
            <a:pPr marL="0" indent="0" algn="ctr">
              <a:buNone/>
            </a:pPr>
            <a:r>
              <a:rPr lang="en-US" sz="6000" dirty="0" smtClean="0"/>
              <a:t>YES!!!!</a:t>
            </a:r>
          </a:p>
          <a:p>
            <a:endParaRPr lang="en-US" dirty="0"/>
          </a:p>
          <a:p>
            <a:endParaRPr lang="en-US" dirty="0"/>
          </a:p>
        </p:txBody>
      </p:sp>
      <p:sp>
        <p:nvSpPr>
          <p:cNvPr id="3" name="Title 2"/>
          <p:cNvSpPr>
            <a:spLocks noGrp="1"/>
          </p:cNvSpPr>
          <p:nvPr>
            <p:ph type="title"/>
          </p:nvPr>
        </p:nvSpPr>
        <p:spPr/>
        <p:txBody>
          <a:bodyPr/>
          <a:lstStyle/>
          <a:p>
            <a:r>
              <a:rPr lang="en-US" dirty="0" smtClean="0"/>
              <a:t>Horns in Jazz Band</a:t>
            </a:r>
            <a:endParaRPr lang="en-US" dirty="0"/>
          </a:p>
        </p:txBody>
      </p:sp>
      <p:pic>
        <p:nvPicPr>
          <p:cNvPr id="6" name="Picture 5"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1531" y="3122784"/>
            <a:ext cx="2921000" cy="2781300"/>
          </a:xfrm>
          <a:prstGeom prst="rect">
            <a:avLst/>
          </a:prstGeom>
        </p:spPr>
      </p:pic>
      <p:pic>
        <p:nvPicPr>
          <p:cNvPr id="7" name="Picture 6" descr="imag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30375" y="3122784"/>
            <a:ext cx="5525790" cy="276289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059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90955" cy="4572000"/>
          </a:xfrm>
        </p:spPr>
        <p:txBody>
          <a:bodyPr>
            <a:normAutofit fontScale="92500" lnSpcReduction="10000"/>
          </a:bodyPr>
          <a:lstStyle/>
          <a:p>
            <a:r>
              <a:rPr lang="en-US" dirty="0" smtClean="0"/>
              <a:t>All brass instruments share many similarities.</a:t>
            </a:r>
          </a:p>
          <a:p>
            <a:endParaRPr lang="en-US" dirty="0"/>
          </a:p>
          <a:p>
            <a:r>
              <a:rPr lang="en-US" dirty="0" smtClean="0"/>
              <a:t>Brass playing is simply vibrating a column of air through a tube. </a:t>
            </a:r>
          </a:p>
          <a:p>
            <a:endParaRPr lang="en-US" dirty="0"/>
          </a:p>
          <a:p>
            <a:r>
              <a:rPr lang="en-US" dirty="0" smtClean="0"/>
              <a:t>The main difference amongst brass instruments is the length of that tube.</a:t>
            </a:r>
          </a:p>
          <a:p>
            <a:endParaRPr lang="en-US" dirty="0" smtClean="0"/>
          </a:p>
          <a:p>
            <a:r>
              <a:rPr lang="en-US" dirty="0" smtClean="0"/>
              <a:t>Air moved past the lips through the tube cause the vibration, thus creating  sound.</a:t>
            </a:r>
          </a:p>
          <a:p>
            <a:endParaRPr lang="en-US" dirty="0"/>
          </a:p>
          <a:p>
            <a:pPr marL="0" indent="0">
              <a:buNone/>
            </a:pPr>
            <a:endParaRPr lang="en-US" dirty="0"/>
          </a:p>
        </p:txBody>
      </p:sp>
      <p:sp>
        <p:nvSpPr>
          <p:cNvPr id="3" name="Title 2"/>
          <p:cNvSpPr>
            <a:spLocks noGrp="1"/>
          </p:cNvSpPr>
          <p:nvPr>
            <p:ph type="title"/>
          </p:nvPr>
        </p:nvSpPr>
        <p:spPr>
          <a:xfrm>
            <a:off x="457200" y="152400"/>
            <a:ext cx="8229600" cy="988683"/>
          </a:xfrm>
        </p:spPr>
        <p:txBody>
          <a:bodyPr/>
          <a:lstStyle/>
          <a:p>
            <a:r>
              <a:rPr lang="en-US" dirty="0" smtClean="0"/>
              <a:t>Similarities</a:t>
            </a:r>
            <a:endParaRPr lang="en-US" dirty="0"/>
          </a:p>
        </p:txBody>
      </p:sp>
      <p:pic>
        <p:nvPicPr>
          <p:cNvPr id="6" name="Picture 5" descr="images-4.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8155" y="1343533"/>
            <a:ext cx="2735869" cy="38649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1881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2478"/>
            <a:ext cx="8229600" cy="4601141"/>
          </a:xfrm>
        </p:spPr>
        <p:txBody>
          <a:bodyPr>
            <a:normAutofit/>
          </a:bodyPr>
          <a:lstStyle/>
          <a:p>
            <a:r>
              <a:rPr lang="en-US" dirty="0" smtClean="0"/>
              <a:t>Consider selecting repertoire with HORN PARTS.</a:t>
            </a:r>
          </a:p>
          <a:p>
            <a:pPr lvl="1"/>
            <a:r>
              <a:rPr lang="en-US" dirty="0" smtClean="0"/>
              <a:t>Example: Music of Stan Kenton, several modern jazz arrangements for concert band instrumentation in a jazz style</a:t>
            </a:r>
          </a:p>
          <a:p>
            <a:pPr marL="0" indent="0">
              <a:buNone/>
            </a:pPr>
            <a:endParaRPr lang="en-US" dirty="0" smtClean="0"/>
          </a:p>
          <a:p>
            <a:r>
              <a:rPr lang="en-US" dirty="0" smtClean="0"/>
              <a:t>When horn parts are not available, give the horns a trombone part.</a:t>
            </a:r>
          </a:p>
          <a:p>
            <a:pPr lvl="1"/>
            <a:r>
              <a:rPr lang="en-US" dirty="0" smtClean="0"/>
              <a:t>Either write the part out in F.</a:t>
            </a:r>
          </a:p>
          <a:p>
            <a:pPr marL="365760" lvl="1" indent="0">
              <a:buNone/>
            </a:pPr>
            <a:r>
              <a:rPr lang="en-US" dirty="0" smtClean="0"/>
              <a:t>			Or… even better…</a:t>
            </a:r>
          </a:p>
          <a:p>
            <a:pPr lvl="1"/>
            <a:r>
              <a:rPr lang="en-US" dirty="0" smtClean="0"/>
              <a:t>Have the horns learn to transpose this music at sight!</a:t>
            </a:r>
          </a:p>
          <a:p>
            <a:pPr marL="1051560" lvl="3"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a:t>Horns in Jazz Band</a:t>
            </a:r>
          </a:p>
        </p:txBody>
      </p:sp>
      <p:pic>
        <p:nvPicPr>
          <p:cNvPr id="4" name="Picture 3"/>
          <p:cNvPicPr>
            <a:picLocks noChangeAspect="1"/>
          </p:cNvPicPr>
          <p:nvPr/>
        </p:nvPicPr>
        <p:blipFill>
          <a:blip r:embed="rId2"/>
          <a:stretch>
            <a:fillRect/>
          </a:stretch>
        </p:blipFill>
        <p:spPr>
          <a:xfrm>
            <a:off x="6282337" y="276070"/>
            <a:ext cx="2404463" cy="16564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579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6410"/>
            <a:ext cx="6408853" cy="4821995"/>
          </a:xfrm>
        </p:spPr>
        <p:txBody>
          <a:bodyPr>
            <a:normAutofit lnSpcReduction="10000"/>
          </a:bodyPr>
          <a:lstStyle/>
          <a:p>
            <a:r>
              <a:rPr lang="en-US" dirty="0">
                <a:hlinkClick r:id="rId2"/>
              </a:rPr>
              <a:t>http://hornmatters.com/2008/07/transposition-tricks-bass-clef</a:t>
            </a:r>
            <a:r>
              <a:rPr lang="en-US" dirty="0" smtClean="0">
                <a:hlinkClick r:id="rId2"/>
              </a:rPr>
              <a:t>/</a:t>
            </a:r>
            <a:endParaRPr lang="en-US" dirty="0" smtClean="0"/>
          </a:p>
          <a:p>
            <a:endParaRPr lang="en-US" dirty="0"/>
          </a:p>
          <a:p>
            <a:r>
              <a:rPr lang="en-US" dirty="0" smtClean="0"/>
              <a:t>Change key signature. </a:t>
            </a:r>
          </a:p>
          <a:p>
            <a:pPr lvl="1"/>
            <a:r>
              <a:rPr lang="en-US" dirty="0" smtClean="0"/>
              <a:t>Example: Concert C would be G for horn players</a:t>
            </a:r>
          </a:p>
          <a:p>
            <a:pPr marL="0" indent="0">
              <a:buNone/>
            </a:pPr>
            <a:endParaRPr lang="en-US" dirty="0"/>
          </a:p>
          <a:p>
            <a:r>
              <a:rPr lang="en-US" dirty="0" smtClean="0"/>
              <a:t>Take the trombone line and change the bass clef to treble clef.</a:t>
            </a:r>
          </a:p>
          <a:p>
            <a:endParaRPr lang="en-US" dirty="0"/>
          </a:p>
          <a:p>
            <a:r>
              <a:rPr lang="en-US" dirty="0" smtClean="0"/>
              <a:t>Read the part down one line or space (optional octave transposition).</a:t>
            </a:r>
          </a:p>
          <a:p>
            <a:endParaRPr lang="en-US" dirty="0" smtClean="0"/>
          </a:p>
          <a:p>
            <a:endParaRPr lang="en-US" dirty="0"/>
          </a:p>
        </p:txBody>
      </p:sp>
      <p:sp>
        <p:nvSpPr>
          <p:cNvPr id="3" name="Title 2"/>
          <p:cNvSpPr>
            <a:spLocks noGrp="1"/>
          </p:cNvSpPr>
          <p:nvPr>
            <p:ph type="title"/>
          </p:nvPr>
        </p:nvSpPr>
        <p:spPr>
          <a:xfrm>
            <a:off x="306947" y="302550"/>
            <a:ext cx="8229600" cy="1219200"/>
          </a:xfrm>
        </p:spPr>
        <p:txBody>
          <a:bodyPr>
            <a:normAutofit fontScale="90000"/>
          </a:bodyPr>
          <a:lstStyle/>
          <a:p>
            <a:r>
              <a:rPr lang="en-US" dirty="0" smtClean="0"/>
              <a:t>Horn Transposition </a:t>
            </a:r>
            <a:br>
              <a:rPr lang="en-US" dirty="0" smtClean="0"/>
            </a:br>
            <a:r>
              <a:rPr lang="en-US" dirty="0" smtClean="0"/>
              <a:t>Trick</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03002" y="302550"/>
            <a:ext cx="2794244" cy="24772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5954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930" y="1269915"/>
            <a:ext cx="7142168" cy="5330421"/>
          </a:xfrm>
        </p:spPr>
        <p:txBody>
          <a:bodyPr>
            <a:normAutofit lnSpcReduction="10000"/>
          </a:bodyPr>
          <a:lstStyle/>
          <a:p>
            <a:r>
              <a:rPr lang="en-US" dirty="0" smtClean="0"/>
              <a:t>This particular transposition is very beneficial for horn players AND band programs.</a:t>
            </a:r>
          </a:p>
          <a:p>
            <a:pPr lvl="1"/>
            <a:endParaRPr lang="en-US" dirty="0"/>
          </a:p>
          <a:p>
            <a:pPr lvl="1"/>
            <a:r>
              <a:rPr lang="en-US" dirty="0" smtClean="0"/>
              <a:t>Horn players use this transposition often in performances at church service. (given the tenor line of a hymnal)</a:t>
            </a:r>
          </a:p>
          <a:p>
            <a:pPr lvl="1"/>
            <a:endParaRPr lang="en-US" dirty="0"/>
          </a:p>
          <a:p>
            <a:pPr lvl="1"/>
            <a:r>
              <a:rPr lang="en-US" dirty="0" smtClean="0"/>
              <a:t>Learning to read down a step is a common transposition horn players must be able to do.</a:t>
            </a:r>
          </a:p>
          <a:p>
            <a:pPr lvl="2"/>
            <a:r>
              <a:rPr lang="en-US" dirty="0" smtClean="0"/>
              <a:t>Mozart Horn Concertos are in E-flat</a:t>
            </a:r>
          </a:p>
          <a:p>
            <a:pPr lvl="1"/>
            <a:endParaRPr lang="en-US" dirty="0" smtClean="0"/>
          </a:p>
          <a:p>
            <a:pPr lvl="1"/>
            <a:r>
              <a:rPr lang="en-US" dirty="0" smtClean="0"/>
              <a:t>Since double reed instruments are often scarce in band programs, this skill enables horn players to play bassoon parts!</a:t>
            </a:r>
            <a:endParaRPr lang="en-US" dirty="0"/>
          </a:p>
        </p:txBody>
      </p:sp>
      <p:sp>
        <p:nvSpPr>
          <p:cNvPr id="3" name="Title 2"/>
          <p:cNvSpPr>
            <a:spLocks noGrp="1"/>
          </p:cNvSpPr>
          <p:nvPr>
            <p:ph type="title"/>
          </p:nvPr>
        </p:nvSpPr>
        <p:spPr>
          <a:xfrm>
            <a:off x="457200" y="152400"/>
            <a:ext cx="8229600" cy="915065"/>
          </a:xfrm>
        </p:spPr>
        <p:txBody>
          <a:bodyPr/>
          <a:lstStyle/>
          <a:p>
            <a:r>
              <a:rPr lang="en-US" dirty="0" smtClean="0"/>
              <a:t>Why Horn Transposition</a:t>
            </a:r>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46211" y="460115"/>
            <a:ext cx="799508" cy="61402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6636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6518"/>
            <a:ext cx="6223000" cy="5596196"/>
          </a:xfrm>
        </p:spPr>
        <p:txBody>
          <a:bodyPr>
            <a:normAutofit fontScale="92500" lnSpcReduction="10000"/>
          </a:bodyPr>
          <a:lstStyle/>
          <a:p>
            <a:pPr>
              <a:buNone/>
            </a:pPr>
            <a:endParaRPr lang="en-US" dirty="0" smtClean="0"/>
          </a:p>
          <a:p>
            <a:r>
              <a:rPr lang="en-US" dirty="0" smtClean="0"/>
              <a:t>Trumpet and horn share many similarities. </a:t>
            </a:r>
          </a:p>
          <a:p>
            <a:endParaRPr lang="en-US" dirty="0" smtClean="0"/>
          </a:p>
          <a:p>
            <a:r>
              <a:rPr lang="en-US" dirty="0" smtClean="0"/>
              <a:t>Using identical pedagogical approach to teach both instruments can be damaging to the student.</a:t>
            </a:r>
          </a:p>
          <a:p>
            <a:endParaRPr lang="en-US" dirty="0" smtClean="0"/>
          </a:p>
          <a:p>
            <a:r>
              <a:rPr lang="en-US" dirty="0" smtClean="0"/>
              <a:t>These problems may not be immediately apparent but they will result in limited range and poor tone quality.</a:t>
            </a:r>
          </a:p>
          <a:p>
            <a:endParaRPr lang="en-US" dirty="0" smtClean="0"/>
          </a:p>
          <a:p>
            <a:r>
              <a:rPr lang="en-US" dirty="0" smtClean="0"/>
              <a:t>By the time these issues are such that they must be addressed, bad habits are ingrained and the students can have many days or years of frustration ahead.</a:t>
            </a:r>
          </a:p>
          <a:p>
            <a:pPr>
              <a:buNone/>
            </a:pPr>
            <a:endParaRPr lang="en-US" dirty="0" smtClean="0"/>
          </a:p>
        </p:txBody>
      </p:sp>
      <p:sp>
        <p:nvSpPr>
          <p:cNvPr id="3" name="Title 2"/>
          <p:cNvSpPr>
            <a:spLocks noGrp="1"/>
          </p:cNvSpPr>
          <p:nvPr>
            <p:ph type="title"/>
          </p:nvPr>
        </p:nvSpPr>
        <p:spPr>
          <a:xfrm>
            <a:off x="457200" y="152400"/>
            <a:ext cx="8229600" cy="829032"/>
          </a:xfrm>
        </p:spPr>
        <p:txBody>
          <a:bodyPr/>
          <a:lstStyle/>
          <a:p>
            <a:r>
              <a:rPr lang="en-US" dirty="0" smtClean="0"/>
              <a:t>Conclusion</a:t>
            </a:r>
            <a:endParaRPr lang="en-US" dirty="0"/>
          </a:p>
        </p:txBody>
      </p:sp>
      <p:pic>
        <p:nvPicPr>
          <p:cNvPr id="6" name="Picture 5"/>
          <p:cNvPicPr>
            <a:picLocks noChangeAspect="1"/>
          </p:cNvPicPr>
          <p:nvPr/>
        </p:nvPicPr>
        <p:blipFill>
          <a:blip r:embed="rId2"/>
          <a:stretch>
            <a:fillRect/>
          </a:stretch>
        </p:blipFill>
        <p:spPr>
          <a:xfrm>
            <a:off x="6731000" y="402823"/>
            <a:ext cx="1955800" cy="2806700"/>
          </a:xfrm>
          <a:prstGeom prst="rect">
            <a:avLst/>
          </a:prstGeom>
        </p:spPr>
      </p:pic>
      <p:pic>
        <p:nvPicPr>
          <p:cNvPr id="7" name="Picture 6"/>
          <p:cNvPicPr>
            <a:picLocks noChangeAspect="1"/>
          </p:cNvPicPr>
          <p:nvPr/>
        </p:nvPicPr>
        <p:blipFill>
          <a:blip r:embed="rId3"/>
          <a:stretch>
            <a:fillRect/>
          </a:stretch>
        </p:blipFill>
        <p:spPr>
          <a:xfrm>
            <a:off x="6680200" y="3648477"/>
            <a:ext cx="2006600" cy="2794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1296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Paying particular attention to the slight but important differences in approach to these two instruments leads to long term success (and happiness) for these young musicians!</a:t>
            </a:r>
          </a:p>
          <a:p>
            <a:endParaRPr lang="en-US" dirty="0"/>
          </a:p>
        </p:txBody>
      </p:sp>
      <p:sp>
        <p:nvSpPr>
          <p:cNvPr id="3" name="Title 2"/>
          <p:cNvSpPr>
            <a:spLocks noGrp="1"/>
          </p:cNvSpPr>
          <p:nvPr>
            <p:ph type="title"/>
          </p:nvPr>
        </p:nvSpPr>
        <p:spPr/>
        <p:txBody>
          <a:bodyPr/>
          <a:lstStyle/>
          <a:p>
            <a:r>
              <a:rPr lang="en-US" dirty="0" smtClean="0"/>
              <a:t>The Moral of our Story…</a:t>
            </a:r>
            <a:endParaRPr lang="en-US" dirty="0"/>
          </a:p>
        </p:txBody>
      </p:sp>
      <p:pic>
        <p:nvPicPr>
          <p:cNvPr id="4" name="Picture 3" descr="images-7.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67177" y="3414719"/>
            <a:ext cx="2387600" cy="2946400"/>
          </a:xfrm>
          <a:prstGeom prst="rect">
            <a:avLst/>
          </a:prstGeom>
        </p:spPr>
      </p:pic>
      <p:pic>
        <p:nvPicPr>
          <p:cNvPr id="7" name="Picture 6"/>
          <p:cNvPicPr>
            <a:picLocks noChangeAspect="1"/>
          </p:cNvPicPr>
          <p:nvPr/>
        </p:nvPicPr>
        <p:blipFill>
          <a:blip r:embed="rId3"/>
          <a:stretch>
            <a:fillRect/>
          </a:stretch>
        </p:blipFill>
        <p:spPr>
          <a:xfrm>
            <a:off x="1147201" y="3653248"/>
            <a:ext cx="2862025" cy="23850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437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 you!</a:t>
            </a:r>
            <a:endParaRPr lang="en-US" dirty="0"/>
          </a:p>
        </p:txBody>
      </p:sp>
      <p:sp>
        <p:nvSpPr>
          <p:cNvPr id="2" name="Content Placeholder 1"/>
          <p:cNvSpPr>
            <a:spLocks noGrp="1"/>
          </p:cNvSpPr>
          <p:nvPr>
            <p:ph sz="half" idx="1"/>
          </p:nvPr>
        </p:nvSpPr>
        <p:spPr>
          <a:xfrm>
            <a:off x="134683" y="1524000"/>
            <a:ext cx="4382453" cy="4572000"/>
          </a:xfrm>
        </p:spPr>
        <p:txBody>
          <a:bodyPr/>
          <a:lstStyle/>
          <a:p>
            <a:pPr marL="0" indent="0" algn="ctr">
              <a:buNone/>
            </a:pPr>
            <a:r>
              <a:rPr lang="en-US" dirty="0" smtClean="0"/>
              <a:t>Dr. Etienne </a:t>
            </a:r>
            <a:r>
              <a:rPr lang="en-US" dirty="0" err="1" smtClean="0"/>
              <a:t>Stoupy</a:t>
            </a:r>
            <a:r>
              <a:rPr lang="en-US" dirty="0" smtClean="0"/>
              <a:t> </a:t>
            </a:r>
            <a:r>
              <a:rPr lang="en-US" dirty="0" smtClean="0">
                <a:hlinkClick r:id="rId2"/>
              </a:rPr>
              <a:t>www.etiennestoupy.com</a:t>
            </a:r>
            <a:endParaRPr lang="en-US" dirty="0" smtClean="0"/>
          </a:p>
          <a:p>
            <a:pPr marL="0" indent="0" algn="ctr">
              <a:buNone/>
            </a:pPr>
            <a:r>
              <a:rPr lang="en-US" dirty="0" err="1" smtClean="0"/>
              <a:t>etiennestoupy@gmail.com</a:t>
            </a:r>
            <a:endParaRPr lang="en-US" dirty="0" smtClean="0"/>
          </a:p>
          <a:p>
            <a:endParaRPr lang="en-US" dirty="0" smtClean="0"/>
          </a:p>
          <a:p>
            <a:endParaRPr lang="en-US" dirty="0"/>
          </a:p>
        </p:txBody>
      </p:sp>
      <p:sp>
        <p:nvSpPr>
          <p:cNvPr id="5" name="Content Placeholder 4"/>
          <p:cNvSpPr>
            <a:spLocks noGrp="1"/>
          </p:cNvSpPr>
          <p:nvPr>
            <p:ph sz="half" idx="2"/>
          </p:nvPr>
        </p:nvSpPr>
        <p:spPr>
          <a:xfrm>
            <a:off x="4517136" y="1527742"/>
            <a:ext cx="4495800" cy="4572000"/>
          </a:xfrm>
        </p:spPr>
        <p:txBody>
          <a:bodyPr/>
          <a:lstStyle/>
          <a:p>
            <a:pPr marL="0" indent="0" algn="ctr">
              <a:buNone/>
            </a:pPr>
            <a:r>
              <a:rPr lang="en-US" dirty="0" smtClean="0"/>
              <a:t>Dr. Angela K. Winter</a:t>
            </a:r>
          </a:p>
          <a:p>
            <a:pPr marL="0" indent="0" algn="ctr">
              <a:buNone/>
            </a:pPr>
            <a:r>
              <a:rPr lang="en-US" dirty="0" smtClean="0">
                <a:hlinkClick r:id="rId3"/>
              </a:rPr>
              <a:t> www.angelakwinter.com</a:t>
            </a:r>
            <a:endParaRPr lang="en-US" dirty="0" smtClean="0"/>
          </a:p>
          <a:p>
            <a:pPr marL="0" indent="0" algn="ctr">
              <a:buNone/>
            </a:pPr>
            <a:r>
              <a:rPr lang="en-US" dirty="0" err="1" smtClean="0"/>
              <a:t>angelakwinter@adams.edu</a:t>
            </a:r>
            <a:endParaRPr lang="en-US" dirty="0"/>
          </a:p>
          <a:p>
            <a:endParaRPr lang="en-US" dirty="0"/>
          </a:p>
        </p:txBody>
      </p:sp>
      <p:pic>
        <p:nvPicPr>
          <p:cNvPr id="4" name="Picture 3" descr=":::Desktop:3262c8bb-af36-4402-8378-dd3bf2851967w.jpg"/>
          <p:cNvPicPr/>
          <p:nvPr/>
        </p:nvPicPr>
        <p:blipFill>
          <a:blip r:embed="rId4"/>
          <a:srcRect/>
          <a:stretch>
            <a:fillRect/>
          </a:stretch>
        </p:blipFill>
        <p:spPr bwMode="auto">
          <a:xfrm>
            <a:off x="1135184" y="3194467"/>
            <a:ext cx="2597453" cy="3324896"/>
          </a:xfrm>
          <a:prstGeom prst="rect">
            <a:avLst/>
          </a:prstGeom>
          <a:noFill/>
          <a:ln w="9525">
            <a:noFill/>
            <a:miter lim="800000"/>
            <a:headEnd/>
            <a:tailEnd/>
          </a:ln>
        </p:spPr>
      </p:pic>
      <p:pic>
        <p:nvPicPr>
          <p:cNvPr id="6" name="Picture 5" descr="Headshot 2.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72119" y="3079361"/>
            <a:ext cx="2294417" cy="34400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7465"/>
            <a:ext cx="8229600" cy="5790535"/>
          </a:xfrm>
        </p:spPr>
        <p:txBody>
          <a:bodyPr>
            <a:normAutofit/>
          </a:bodyPr>
          <a:lstStyle/>
          <a:p>
            <a:r>
              <a:rPr lang="en-US" dirty="0" smtClean="0"/>
              <a:t>Embouchure formation and mouthpiece are particularly similar between high brass instruments, trumpet and horn.</a:t>
            </a:r>
          </a:p>
          <a:p>
            <a:endParaRPr lang="en-US" dirty="0"/>
          </a:p>
          <a:p>
            <a:endParaRPr lang="en-US" dirty="0"/>
          </a:p>
        </p:txBody>
      </p:sp>
      <p:sp>
        <p:nvSpPr>
          <p:cNvPr id="3" name="Title 2"/>
          <p:cNvSpPr>
            <a:spLocks noGrp="1"/>
          </p:cNvSpPr>
          <p:nvPr>
            <p:ph type="title"/>
          </p:nvPr>
        </p:nvSpPr>
        <p:spPr>
          <a:xfrm>
            <a:off x="457200" y="152400"/>
            <a:ext cx="8229600" cy="915065"/>
          </a:xfrm>
        </p:spPr>
        <p:txBody>
          <a:bodyPr/>
          <a:lstStyle/>
          <a:p>
            <a:r>
              <a:rPr lang="en-US" dirty="0"/>
              <a:t>Similarities</a:t>
            </a:r>
          </a:p>
        </p:txBody>
      </p:sp>
      <p:pic>
        <p:nvPicPr>
          <p:cNvPr id="5" name="Picture 4" descr="images-3.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46951" y="2509929"/>
            <a:ext cx="5239849" cy="39961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706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846" y="1524000"/>
            <a:ext cx="5720133" cy="4572000"/>
          </a:xfrm>
        </p:spPr>
        <p:txBody>
          <a:bodyPr>
            <a:normAutofit fontScale="92500" lnSpcReduction="10000"/>
          </a:bodyPr>
          <a:lstStyle/>
          <a:p>
            <a:r>
              <a:rPr lang="en-US" dirty="0"/>
              <a:t>The embouchure of these two instruments share many key features.</a:t>
            </a:r>
          </a:p>
          <a:p>
            <a:pPr lvl="1"/>
            <a:r>
              <a:rPr lang="en-US" dirty="0"/>
              <a:t>Firm </a:t>
            </a:r>
            <a:r>
              <a:rPr lang="en-US" dirty="0" smtClean="0"/>
              <a:t>corners</a:t>
            </a:r>
            <a:endParaRPr lang="en-US" dirty="0"/>
          </a:p>
          <a:p>
            <a:pPr lvl="1"/>
            <a:r>
              <a:rPr lang="en-US" dirty="0"/>
              <a:t>Flat chin</a:t>
            </a:r>
          </a:p>
          <a:p>
            <a:pPr lvl="1"/>
            <a:r>
              <a:rPr lang="en-US" dirty="0"/>
              <a:t>Flat </a:t>
            </a:r>
            <a:r>
              <a:rPr lang="en-US" dirty="0" smtClean="0"/>
              <a:t>cheeks</a:t>
            </a:r>
            <a:endParaRPr lang="en-US" dirty="0"/>
          </a:p>
          <a:p>
            <a:endParaRPr lang="en-US" dirty="0"/>
          </a:p>
          <a:p>
            <a:r>
              <a:rPr lang="en-US" dirty="0"/>
              <a:t>We use many of the same instructional cues to teach the initial buzz.</a:t>
            </a:r>
          </a:p>
          <a:p>
            <a:pPr lvl="1"/>
            <a:r>
              <a:rPr lang="en-US" dirty="0"/>
              <a:t>Example:</a:t>
            </a:r>
          </a:p>
          <a:p>
            <a:pPr lvl="2"/>
            <a:r>
              <a:rPr lang="en-US" dirty="0"/>
              <a:t>Say the word “Home”</a:t>
            </a:r>
          </a:p>
          <a:p>
            <a:pPr lvl="2"/>
            <a:r>
              <a:rPr lang="en-US" dirty="0"/>
              <a:t>Use a small straw as an aid</a:t>
            </a:r>
          </a:p>
          <a:p>
            <a:pPr lvl="2"/>
            <a:r>
              <a:rPr lang="en-US" dirty="0" smtClean="0"/>
              <a:t>Bend </a:t>
            </a:r>
            <a:r>
              <a:rPr lang="en-US" dirty="0"/>
              <a:t>the flame of a candle</a:t>
            </a:r>
          </a:p>
          <a:p>
            <a:pPr lvl="2"/>
            <a:r>
              <a:rPr lang="en-US" dirty="0"/>
              <a:t>Cool hot </a:t>
            </a:r>
            <a:r>
              <a:rPr lang="en-US" dirty="0" smtClean="0"/>
              <a:t>cocoa</a:t>
            </a:r>
            <a:endParaRPr lang="en-US" dirty="0"/>
          </a:p>
          <a:p>
            <a:endParaRPr lang="en-US" dirty="0"/>
          </a:p>
        </p:txBody>
      </p:sp>
      <p:sp>
        <p:nvSpPr>
          <p:cNvPr id="3" name="Title 2"/>
          <p:cNvSpPr>
            <a:spLocks noGrp="1"/>
          </p:cNvSpPr>
          <p:nvPr>
            <p:ph type="title"/>
          </p:nvPr>
        </p:nvSpPr>
        <p:spPr/>
        <p:txBody>
          <a:bodyPr/>
          <a:lstStyle/>
          <a:p>
            <a:r>
              <a:rPr lang="en-US" dirty="0"/>
              <a:t>Similarities</a:t>
            </a:r>
          </a:p>
        </p:txBody>
      </p:sp>
      <p:pic>
        <p:nvPicPr>
          <p:cNvPr id="4" name="Picture 3" descr="images-3.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27979" y="1524000"/>
            <a:ext cx="2881221" cy="41072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15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Mouthpiece</a:t>
            </a:r>
          </a:p>
          <a:p>
            <a:pPr lvl="1"/>
            <a:r>
              <a:rPr lang="en-US" dirty="0" smtClean="0"/>
              <a:t>Design</a:t>
            </a:r>
          </a:p>
          <a:p>
            <a:pPr lvl="1"/>
            <a:r>
              <a:rPr lang="en-US" dirty="0" smtClean="0"/>
              <a:t>Placement</a:t>
            </a:r>
          </a:p>
          <a:p>
            <a:pPr lvl="1"/>
            <a:r>
              <a:rPr lang="en-US" dirty="0" smtClean="0"/>
              <a:t>Angle</a:t>
            </a:r>
          </a:p>
          <a:p>
            <a:endParaRPr lang="en-US" dirty="0" smtClean="0"/>
          </a:p>
          <a:p>
            <a:r>
              <a:rPr lang="en-US" dirty="0" smtClean="0"/>
              <a:t>Portion of the overtone series used</a:t>
            </a:r>
          </a:p>
          <a:p>
            <a:endParaRPr lang="en-US" dirty="0" smtClean="0"/>
          </a:p>
          <a:p>
            <a:r>
              <a:rPr lang="en-US" dirty="0" smtClean="0"/>
              <a:t>Length of instrument</a:t>
            </a:r>
          </a:p>
          <a:p>
            <a:endParaRPr lang="en-US" dirty="0" smtClean="0"/>
          </a:p>
          <a:p>
            <a:r>
              <a:rPr lang="en-US" dirty="0" smtClean="0"/>
              <a:t>Sound concept</a:t>
            </a:r>
          </a:p>
          <a:p>
            <a:endParaRPr lang="en-US" dirty="0"/>
          </a:p>
          <a:p>
            <a:pPr marL="0" indent="0">
              <a:buNone/>
            </a:pPr>
            <a:endParaRPr lang="en-US" dirty="0" smtClean="0"/>
          </a:p>
          <a:p>
            <a:endParaRPr lang="en-US" dirty="0" smtClean="0"/>
          </a:p>
          <a:p>
            <a:endParaRPr lang="en-US" dirty="0"/>
          </a:p>
          <a:p>
            <a:endParaRPr lang="en-US" dirty="0" smtClean="0"/>
          </a:p>
        </p:txBody>
      </p:sp>
      <p:sp>
        <p:nvSpPr>
          <p:cNvPr id="3" name="Title 2"/>
          <p:cNvSpPr>
            <a:spLocks noGrp="1"/>
          </p:cNvSpPr>
          <p:nvPr>
            <p:ph type="title"/>
          </p:nvPr>
        </p:nvSpPr>
        <p:spPr/>
        <p:txBody>
          <a:bodyPr/>
          <a:lstStyle/>
          <a:p>
            <a:r>
              <a:rPr lang="en-US" dirty="0" smtClean="0"/>
              <a:t>Differences</a:t>
            </a:r>
            <a:endParaRPr lang="en-US" dirty="0"/>
          </a:p>
        </p:txBody>
      </p:sp>
      <p:pic>
        <p:nvPicPr>
          <p:cNvPr id="4" name="Picture 3" descr="images-6.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62612" y="319976"/>
            <a:ext cx="4508263" cy="300004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589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Trumpet mouthpieces, like most trombone, euphonium and tuba mouthpieces, have a thick rim and a more spherical shaped cup.</a:t>
            </a:r>
            <a:endParaRPr lang="en-US" dirty="0"/>
          </a:p>
        </p:txBody>
      </p:sp>
      <p:sp>
        <p:nvSpPr>
          <p:cNvPr id="3" name="Title 2"/>
          <p:cNvSpPr>
            <a:spLocks noGrp="1"/>
          </p:cNvSpPr>
          <p:nvPr>
            <p:ph type="title"/>
          </p:nvPr>
        </p:nvSpPr>
        <p:spPr/>
        <p:txBody>
          <a:bodyPr/>
          <a:lstStyle/>
          <a:p>
            <a:r>
              <a:rPr lang="en-US" dirty="0" smtClean="0"/>
              <a:t>The Mouthpiece: Trumpet</a:t>
            </a:r>
            <a:endParaRPr lang="en-US" dirty="0"/>
          </a:p>
        </p:txBody>
      </p:sp>
      <p:pic>
        <p:nvPicPr>
          <p:cNvPr id="6" name="Picture 5"/>
          <p:cNvPicPr>
            <a:picLocks noChangeAspect="1"/>
          </p:cNvPicPr>
          <p:nvPr/>
        </p:nvPicPr>
        <p:blipFill>
          <a:blip r:embed="rId2"/>
          <a:stretch>
            <a:fillRect/>
          </a:stretch>
        </p:blipFill>
        <p:spPr>
          <a:xfrm>
            <a:off x="5130800" y="3848100"/>
            <a:ext cx="3060700" cy="1562100"/>
          </a:xfrm>
          <a:prstGeom prst="rect">
            <a:avLst/>
          </a:prstGeom>
        </p:spPr>
      </p:pic>
      <p:pic>
        <p:nvPicPr>
          <p:cNvPr id="7" name="Picture 6" descr="imgres-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60475" y="2952750"/>
            <a:ext cx="2463800" cy="3302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9416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Horn mouthpieces, unlike other brass mouthpieces, have a funnel shaped cup. The rim is more thin and narrow.</a:t>
            </a:r>
            <a:endParaRPr lang="en-US" dirty="0"/>
          </a:p>
        </p:txBody>
      </p:sp>
      <p:sp>
        <p:nvSpPr>
          <p:cNvPr id="3" name="Title 2"/>
          <p:cNvSpPr>
            <a:spLocks noGrp="1"/>
          </p:cNvSpPr>
          <p:nvPr>
            <p:ph type="title"/>
          </p:nvPr>
        </p:nvSpPr>
        <p:spPr/>
        <p:txBody>
          <a:bodyPr/>
          <a:lstStyle/>
          <a:p>
            <a:r>
              <a:rPr lang="en-US" dirty="0" smtClean="0"/>
              <a:t>The Mouthpiece: Horn</a:t>
            </a:r>
            <a:endParaRPr lang="en-US" dirty="0"/>
          </a:p>
        </p:txBody>
      </p:sp>
      <p:pic>
        <p:nvPicPr>
          <p:cNvPr id="4" name="Picture 3" descr="images-3.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19225" y="3181350"/>
            <a:ext cx="2273300" cy="3136900"/>
          </a:xfrm>
          <a:prstGeom prst="rect">
            <a:avLst/>
          </a:prstGeom>
        </p:spPr>
      </p:pic>
      <p:pic>
        <p:nvPicPr>
          <p:cNvPr id="6" name="Picture 5" descr="images-4.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65625" y="3841750"/>
            <a:ext cx="3810000" cy="16192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38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7341" b="7341"/>
          <a:stretch>
            <a:fillRect/>
          </a:stretch>
        </p:blipFill>
        <p:spPr>
          <a:xfrm>
            <a:off x="2222502" y="4000500"/>
            <a:ext cx="4686298" cy="2603499"/>
          </a:xfrm>
        </p:spPr>
      </p:pic>
      <p:sp>
        <p:nvSpPr>
          <p:cNvPr id="3" name="Title 2"/>
          <p:cNvSpPr>
            <a:spLocks noGrp="1"/>
          </p:cNvSpPr>
          <p:nvPr>
            <p:ph type="title"/>
          </p:nvPr>
        </p:nvSpPr>
        <p:spPr>
          <a:xfrm>
            <a:off x="1359175" y="999010"/>
            <a:ext cx="2690508" cy="1219200"/>
          </a:xfrm>
        </p:spPr>
        <p:txBody>
          <a:bodyPr/>
          <a:lstStyle/>
          <a:p>
            <a:endParaRPr lang="en-US" dirty="0"/>
          </a:p>
        </p:txBody>
      </p:sp>
      <p:pic>
        <p:nvPicPr>
          <p:cNvPr id="6" name="Picture 5" descr="imgr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625" y="327025"/>
            <a:ext cx="3587750" cy="3587750"/>
          </a:xfrm>
          <a:prstGeom prst="rect">
            <a:avLst/>
          </a:prstGeom>
        </p:spPr>
      </p:pic>
      <p:pic>
        <p:nvPicPr>
          <p:cNvPr id="7" name="Picture 6" descr="images-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05375" y="327025"/>
            <a:ext cx="3835751" cy="35877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1139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2740</TotalTime>
  <Words>1604</Words>
  <Application>Microsoft Macintosh PowerPoint</Application>
  <PresentationFormat>On-screen Show (4:3)</PresentationFormat>
  <Paragraphs>213</Paragraphs>
  <Slides>35</Slides>
  <Notes>1</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Paper</vt:lpstr>
      <vt:lpstr>Too Close for Comfort?  Starting Beginning Trumpets and Horn</vt:lpstr>
      <vt:lpstr>Pedagogy: Close but not the same</vt:lpstr>
      <vt:lpstr>Similarities</vt:lpstr>
      <vt:lpstr>Similarities</vt:lpstr>
      <vt:lpstr>Similarities</vt:lpstr>
      <vt:lpstr>Differences</vt:lpstr>
      <vt:lpstr>The Mouthpiece: Trumpet</vt:lpstr>
      <vt:lpstr>The Mouthpiece: Horn</vt:lpstr>
      <vt:lpstr>Slide 9</vt:lpstr>
      <vt:lpstr>Mouthpiece Placement: Trumpet</vt:lpstr>
      <vt:lpstr>Mouthpiece playing for trumpet</vt:lpstr>
      <vt:lpstr>Mouthpiece Placement: Horn</vt:lpstr>
      <vt:lpstr>Mouthpiece Placement: Horn        TONE</vt:lpstr>
      <vt:lpstr>Mouthpiece Placement: Horn    FLEXIBILITY</vt:lpstr>
      <vt:lpstr>Mouthpiece Placement: Horn       RANGE</vt:lpstr>
      <vt:lpstr>Trumpet Angle: Trumpet</vt:lpstr>
      <vt:lpstr>Mouthpiece Angle: Horn</vt:lpstr>
      <vt:lpstr>Mouthpiece Angle: Horn</vt:lpstr>
      <vt:lpstr>Incorrect Mouthpiece Angle</vt:lpstr>
      <vt:lpstr>Anatomy: Trumpet &amp; Horn</vt:lpstr>
      <vt:lpstr>Overtone Series Comparison</vt:lpstr>
      <vt:lpstr>Sound Concept</vt:lpstr>
      <vt:lpstr>Teaching Beginners, Common Issues: Trumpet </vt:lpstr>
      <vt:lpstr>Teaching Beginners, Common Issues: Horn</vt:lpstr>
      <vt:lpstr>Scales: Trumpet</vt:lpstr>
      <vt:lpstr>Scales: Horn</vt:lpstr>
      <vt:lpstr>Switching Instruments</vt:lpstr>
      <vt:lpstr>Options for Recruiting Horn Players from Another Section</vt:lpstr>
      <vt:lpstr>Horns in Jazz Band</vt:lpstr>
      <vt:lpstr>Horns in Jazz Band</vt:lpstr>
      <vt:lpstr>Horn Transposition  Trick</vt:lpstr>
      <vt:lpstr>Why Horn Transposition</vt:lpstr>
      <vt:lpstr>Conclusion</vt:lpstr>
      <vt:lpstr>The Moral of our Story…</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Close for Comfort? Starting Beginning Trumpets and Horn</dc:title>
  <dc:creator>ASU</dc:creator>
  <cp:lastModifiedBy>Etienne Stoupy</cp:lastModifiedBy>
  <cp:revision>78</cp:revision>
  <dcterms:created xsi:type="dcterms:W3CDTF">2016-02-01T02:34:15Z</dcterms:created>
  <dcterms:modified xsi:type="dcterms:W3CDTF">2016-02-01T02:35:34Z</dcterms:modified>
</cp:coreProperties>
</file>